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19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32870-982F-4B64-87F4-86097D327899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A4E59-E13D-4AF3-B1F2-E48A83DD5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79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126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CF4423F-E8F6-4EC5-AEEA-E3A811F82B2E}" type="slidenum">
              <a:rPr lang="en-US" altLang="en-US" smtClean="0"/>
              <a:pPr/>
              <a:t>9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2751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7678A-E8E7-47DF-B808-E704851490A0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B4074-A17A-431F-90ED-55D41DD2E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79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7678A-E8E7-47DF-B808-E704851490A0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B4074-A17A-431F-90ED-55D41DD2E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77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7678A-E8E7-47DF-B808-E704851490A0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B4074-A17A-431F-90ED-55D41DD2E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57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9842A53-955B-4EE8-A293-0F83A08CD9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ED3AE38-6C12-4FA4-B15B-4195401129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702BAA2-6891-403E-8D93-6D84B1E49F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FA9A5-0937-4183-908A-5FAB0FF8A0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3557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7678A-E8E7-47DF-B808-E704851490A0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B4074-A17A-431F-90ED-55D41DD2E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49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7678A-E8E7-47DF-B808-E704851490A0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B4074-A17A-431F-90ED-55D41DD2E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15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7678A-E8E7-47DF-B808-E704851490A0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B4074-A17A-431F-90ED-55D41DD2E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7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7678A-E8E7-47DF-B808-E704851490A0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B4074-A17A-431F-90ED-55D41DD2E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33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7678A-E8E7-47DF-B808-E704851490A0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B4074-A17A-431F-90ED-55D41DD2E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97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7678A-E8E7-47DF-B808-E704851490A0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B4074-A17A-431F-90ED-55D41DD2E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83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7678A-E8E7-47DF-B808-E704851490A0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B4074-A17A-431F-90ED-55D41DD2E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20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7678A-E8E7-47DF-B808-E704851490A0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B4074-A17A-431F-90ED-55D41DD2E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61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7678A-E8E7-47DF-B808-E704851490A0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B4074-A17A-431F-90ED-55D41DD2E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8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10.m4a"/><Relationship Id="rId7" Type="http://schemas.openxmlformats.org/officeDocument/2006/relationships/image" Target="../media/image11.png"/><Relationship Id="rId2" Type="http://schemas.microsoft.com/office/2007/relationships/media" Target="../media/media10.m4a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11.m4a"/><Relationship Id="rId7" Type="http://schemas.openxmlformats.org/officeDocument/2006/relationships/image" Target="../media/image14.png"/><Relationship Id="rId2" Type="http://schemas.microsoft.com/office/2007/relationships/media" Target="../media/media11.m4a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emf"/><Relationship Id="rId11" Type="http://schemas.openxmlformats.org/officeDocument/2006/relationships/image" Target="../media/image2.png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audio" Target="../media/media12.m4a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.png"/><Relationship Id="rId2" Type="http://schemas.microsoft.com/office/2007/relationships/media" Target="../media/media12.m4a"/><Relationship Id="rId16" Type="http://schemas.openxmlformats.org/officeDocument/2006/relationships/image" Target="../media/image13.png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emf"/><Relationship Id="rId11" Type="http://schemas.openxmlformats.org/officeDocument/2006/relationships/image" Target="../media/image22.png"/><Relationship Id="rId5" Type="http://schemas.openxmlformats.org/officeDocument/2006/relationships/oleObject" Target="../embeddings/oleObject9.bin"/><Relationship Id="rId15" Type="http://schemas.openxmlformats.org/officeDocument/2006/relationships/image" Target="../media/image12.jpeg"/><Relationship Id="rId10" Type="http://schemas.openxmlformats.org/officeDocument/2006/relationships/image" Target="../media/image2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jpeg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0.bin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18" Type="http://schemas.openxmlformats.org/officeDocument/2006/relationships/image" Target="../media/image38.jpe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6.jpeg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image" Target="../media/image3.emf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2.bin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7.m4a"/><Relationship Id="rId7" Type="http://schemas.openxmlformats.org/officeDocument/2006/relationships/image" Target="../media/image6.png"/><Relationship Id="rId2" Type="http://schemas.microsoft.com/office/2007/relationships/media" Target="../media/media7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m4a"/><Relationship Id="rId7" Type="http://schemas.openxmlformats.org/officeDocument/2006/relationships/image" Target="../media/image9.jpeg"/><Relationship Id="rId2" Type="http://schemas.microsoft.com/office/2007/relationships/media" Target="../media/media8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9.m4a"/><Relationship Id="rId7" Type="http://schemas.openxmlformats.org/officeDocument/2006/relationships/image" Target="../media/image3.emf"/><Relationship Id="rId2" Type="http://schemas.microsoft.com/office/2007/relationships/media" Target="../media/media9.m4a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2"/>
          <p:cNvSpPr>
            <a:spLocks noGrp="1" noChangeArrowheads="1" noChangeShapeType="1" noTextEdit="1"/>
          </p:cNvSpPr>
          <p:nvPr>
            <p:ph type="ctrTitle"/>
          </p:nvPr>
        </p:nvSpPr>
        <p:spPr bwMode="auto">
          <a:xfrm>
            <a:off x="1100051" y="262565"/>
            <a:ext cx="10058400" cy="6126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70"/>
              </a:avLst>
            </a:prstTxWarp>
          </a:bodyPr>
          <a:lstStyle/>
          <a:p>
            <a:pPr algn="ctr"/>
            <a:r>
              <a:rPr lang="vi-VN" sz="2800" b="1" kern="10" dirty="0">
                <a:ln w="12700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Tân Nhựt 6</a:t>
            </a:r>
            <a:endParaRPr lang="en-US" sz="2800" b="1" kern="10" dirty="0">
              <a:ln w="1270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3156857" y="1295400"/>
            <a:ext cx="5181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TOÀN VÀ TRÁNH LÃNG PHÍ KHI SỬ DỤNG ĐIỆN</a:t>
            </a:r>
            <a:endParaRPr lang="vi-V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878874" y="5758589"/>
            <a:ext cx="6867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28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28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Trâm</a:t>
            </a:r>
            <a:endParaRPr lang="en-US" altLang="en-US" sz="2800" b="1" i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3" descr="book_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161" y="4138252"/>
            <a:ext cx="2012950" cy="152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051" y="570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7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1524000" y="1"/>
          <a:ext cx="9144000" cy="687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CorelDRAW" r:id="rId5" imgW="26697765" imgH="26271284" progId="CorelDRAW.Graphic.14">
                  <p:embed/>
                </p:oleObj>
              </mc:Choice>
              <mc:Fallback>
                <p:oleObj name="CorelDRAW" r:id="rId5" imgW="26697765" imgH="26271284" progId="CorelDRAW.Graphic.14">
                  <p:embed/>
                  <p:pic>
                    <p:nvPicPr>
                      <p:cNvPr id="122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"/>
                        <a:ext cx="9144000" cy="68738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71" name="AutoShape 23"/>
          <p:cNvSpPr>
            <a:spLocks noChangeArrowheads="1"/>
          </p:cNvSpPr>
          <p:nvPr/>
        </p:nvSpPr>
        <p:spPr bwMode="auto">
          <a:xfrm>
            <a:off x="1966913" y="4681538"/>
            <a:ext cx="8534400" cy="1219200"/>
          </a:xfrm>
          <a:prstGeom prst="flowChartAlternateProcess">
            <a:avLst/>
          </a:prstGeom>
          <a:solidFill>
            <a:srgbClr val="CCFFCC"/>
          </a:solidFill>
          <a:ln>
            <a:noFill/>
          </a:ln>
          <a:effectLst>
            <a:prstShdw prst="shdw17" dist="17961" dir="2700000">
              <a:srgbClr val="7A997A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0532" name="Text Box 4"/>
          <p:cNvSpPr txBox="1">
            <a:spLocks noChangeArrowheads="1"/>
          </p:cNvSpPr>
          <p:nvPr/>
        </p:nvSpPr>
        <p:spPr bwMode="auto">
          <a:xfrm>
            <a:off x="2535239" y="1747839"/>
            <a:ext cx="3595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Vai trò của cầu chì. </a:t>
            </a:r>
          </a:p>
        </p:txBody>
      </p:sp>
      <p:grpSp>
        <p:nvGrpSpPr>
          <p:cNvPr id="12293" name="Group 42"/>
          <p:cNvGrpSpPr>
            <a:grpSpLocks/>
          </p:cNvGrpSpPr>
          <p:nvPr/>
        </p:nvGrpSpPr>
        <p:grpSpPr bwMode="auto">
          <a:xfrm>
            <a:off x="1925639" y="634291"/>
            <a:ext cx="854941" cy="883576"/>
            <a:chOff x="960" y="2551"/>
            <a:chExt cx="1481" cy="1375"/>
          </a:xfrm>
        </p:grpSpPr>
        <p:grpSp>
          <p:nvGrpSpPr>
            <p:cNvPr id="12304" name="Group 43"/>
            <p:cNvGrpSpPr>
              <a:grpSpLocks/>
            </p:cNvGrpSpPr>
            <p:nvPr/>
          </p:nvGrpSpPr>
          <p:grpSpPr bwMode="auto">
            <a:xfrm>
              <a:off x="960" y="2551"/>
              <a:ext cx="1481" cy="1236"/>
              <a:chOff x="480" y="2407"/>
              <a:chExt cx="1481" cy="1236"/>
            </a:xfrm>
          </p:grpSpPr>
          <p:sp>
            <p:nvSpPr>
              <p:cNvPr id="12306" name="Oval 44"/>
              <p:cNvSpPr>
                <a:spLocks noChangeArrowheads="1"/>
              </p:cNvSpPr>
              <p:nvPr/>
            </p:nvSpPr>
            <p:spPr bwMode="gray">
              <a:xfrm>
                <a:off x="480" y="2620"/>
                <a:ext cx="450" cy="80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4CCAE8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2307" name="Oval 45"/>
              <p:cNvSpPr>
                <a:spLocks noChangeArrowheads="1"/>
              </p:cNvSpPr>
              <p:nvPr/>
            </p:nvSpPr>
            <p:spPr bwMode="gray">
              <a:xfrm>
                <a:off x="480" y="2620"/>
                <a:ext cx="450" cy="808"/>
              </a:xfrm>
              <a:prstGeom prst="ellipse">
                <a:avLst/>
              </a:prstGeom>
              <a:gradFill rotWithShape="1">
                <a:gsLst>
                  <a:gs pos="0">
                    <a:srgbClr val="4CCAE8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2308" name="Oval 46"/>
              <p:cNvSpPr>
                <a:spLocks noChangeArrowheads="1"/>
              </p:cNvSpPr>
              <p:nvPr/>
            </p:nvSpPr>
            <p:spPr bwMode="gray">
              <a:xfrm>
                <a:off x="583" y="2620"/>
                <a:ext cx="1378" cy="808"/>
              </a:xfrm>
              <a:prstGeom prst="ellipse">
                <a:avLst/>
              </a:prstGeom>
              <a:gradFill rotWithShape="1">
                <a:gsLst>
                  <a:gs pos="0">
                    <a:srgbClr val="296D7E"/>
                  </a:gs>
                  <a:gs pos="50000">
                    <a:srgbClr val="4CCAE8"/>
                  </a:gs>
                  <a:gs pos="100000">
                    <a:srgbClr val="296D7E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2309" name="Oval 47"/>
              <p:cNvSpPr>
                <a:spLocks noChangeArrowheads="1"/>
              </p:cNvSpPr>
              <p:nvPr/>
            </p:nvSpPr>
            <p:spPr bwMode="gray">
              <a:xfrm>
                <a:off x="576" y="2610"/>
                <a:ext cx="1376" cy="808"/>
              </a:xfrm>
              <a:prstGeom prst="ellipse">
                <a:avLst/>
              </a:prstGeom>
              <a:gradFill rotWithShape="1">
                <a:gsLst>
                  <a:gs pos="0">
                    <a:srgbClr val="308093"/>
                  </a:gs>
                  <a:gs pos="100000">
                    <a:srgbClr val="4CCAE8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2310" name="Oval 48"/>
              <p:cNvSpPr>
                <a:spLocks noChangeArrowheads="1"/>
              </p:cNvSpPr>
              <p:nvPr/>
            </p:nvSpPr>
            <p:spPr bwMode="gray">
              <a:xfrm>
                <a:off x="658" y="2620"/>
                <a:ext cx="1239" cy="80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2311" name="Oval 49"/>
              <p:cNvSpPr>
                <a:spLocks noChangeArrowheads="1"/>
              </p:cNvSpPr>
              <p:nvPr/>
            </p:nvSpPr>
            <p:spPr bwMode="gray">
              <a:xfrm>
                <a:off x="678" y="2407"/>
                <a:ext cx="1200" cy="1236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2312" name="Oval 50"/>
              <p:cNvSpPr>
                <a:spLocks noChangeArrowheads="1"/>
              </p:cNvSpPr>
              <p:nvPr/>
            </p:nvSpPr>
            <p:spPr bwMode="gray">
              <a:xfrm>
                <a:off x="693" y="2414"/>
                <a:ext cx="1171" cy="120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2313" name="Oval 51"/>
              <p:cNvSpPr>
                <a:spLocks noChangeArrowheads="1"/>
              </p:cNvSpPr>
              <p:nvPr/>
            </p:nvSpPr>
            <p:spPr bwMode="gray">
              <a:xfrm>
                <a:off x="706" y="2426"/>
                <a:ext cx="1114" cy="1126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8900" name="Oval 52">
                <a:extLst>
                  <a:ext uri="{FF2B5EF4-FFF2-40B4-BE49-F238E27FC236}">
                    <a16:creationId xmlns:a16="http://schemas.microsoft.com/office/drawing/2014/main" id="{6E2764CF-B6FB-4198-9BCA-1BD5A972ACF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69" y="2458"/>
                <a:ext cx="993" cy="919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1" hangingPunct="1">
                  <a:defRPr/>
                </a:pPr>
                <a:endParaRPr lang="en-US" altLang="en-US" sz="24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 3" panose="05040102010807070707" pitchFamily="18" charset="2"/>
                </a:endParaRPr>
              </a:p>
            </p:txBody>
          </p:sp>
        </p:grpSp>
        <p:sp>
          <p:nvSpPr>
            <p:cNvPr id="12305" name="Text Box 53"/>
            <p:cNvSpPr txBox="1">
              <a:spLocks noChangeArrowheads="1"/>
            </p:cNvSpPr>
            <p:nvPr/>
          </p:nvSpPr>
          <p:spPr bwMode="gray">
            <a:xfrm>
              <a:off x="1608" y="3208"/>
              <a:ext cx="320" cy="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rgbClr val="000000"/>
                </a:solidFill>
              </a:endParaRPr>
            </a:p>
          </p:txBody>
        </p:sp>
      </p:grpSp>
      <p:sp>
        <p:nvSpPr>
          <p:cNvPr id="78902" name="Text Box 54">
            <a:extLst>
              <a:ext uri="{FF2B5EF4-FFF2-40B4-BE49-F238E27FC236}">
                <a16:creationId xmlns:a16="http://schemas.microsoft.com/office/drawing/2014/main" id="{87F6566E-65FE-4B03-94A3-8999DBF0C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8188" y="804863"/>
            <a:ext cx="671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HĐ</a:t>
            </a:r>
            <a:endParaRPr lang="en-US" altLang="en-US" sz="2400" b="1" dirty="0">
              <a:solidFill>
                <a:srgbClr val="3366FF"/>
              </a:solidFill>
              <a:effectLst>
                <a:outerShdw blurRad="38100" dist="38100" dir="2700000" algn="tl">
                  <a:srgbClr val="C0C0C0"/>
                </a:outerShdw>
              </a:effectLst>
              <a:sym typeface="Wingdings 3" panose="05040102010807070707" pitchFamily="18" charset="2"/>
            </a:endParaRPr>
          </a:p>
        </p:txBody>
      </p:sp>
      <p:sp>
        <p:nvSpPr>
          <p:cNvPr id="78904" name="Rectangle 56">
            <a:extLst>
              <a:ext uri="{FF2B5EF4-FFF2-40B4-BE49-F238E27FC236}">
                <a16:creationId xmlns:a16="http://schemas.microsoft.com/office/drawing/2014/main" id="{82A5546A-831B-4092-83C3-E2C19FCD5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9039" y="809626"/>
            <a:ext cx="325437" cy="3968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pic>
        <p:nvPicPr>
          <p:cNvPr id="78905" name="Picture 5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75" y="2566988"/>
            <a:ext cx="3149600" cy="1528762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906" name="Picture 58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2571750"/>
            <a:ext cx="1892300" cy="15240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907" name="Picture 5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2630489"/>
            <a:ext cx="1524000" cy="1506537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908" name="Rectangle 60">
            <a:extLst>
              <a:ext uri="{FF2B5EF4-FFF2-40B4-BE49-F238E27FC236}">
                <a16:creationId xmlns:a16="http://schemas.microsoft.com/office/drawing/2014/main" id="{678D9F43-2633-4035-8232-90F2EF8C1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0088" y="4643438"/>
            <a:ext cx="8229600" cy="13843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đóng và mở điện.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ây chì bị chảy, thay cầu chì khác, không được thay dây chì bằng dây sắt hay dây đồng. </a:t>
            </a:r>
          </a:p>
        </p:txBody>
      </p:sp>
      <p:sp>
        <p:nvSpPr>
          <p:cNvPr id="78911" name="Line 63"/>
          <p:cNvSpPr>
            <a:spLocks noChangeShapeType="1"/>
          </p:cNvSpPr>
          <p:nvPr/>
        </p:nvSpPr>
        <p:spPr bwMode="auto">
          <a:xfrm flipH="1" flipV="1">
            <a:off x="3738563" y="3219450"/>
            <a:ext cx="609600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12" name="Line 64"/>
          <p:cNvSpPr>
            <a:spLocks noChangeShapeType="1"/>
          </p:cNvSpPr>
          <p:nvPr/>
        </p:nvSpPr>
        <p:spPr bwMode="auto">
          <a:xfrm flipV="1">
            <a:off x="8426450" y="3448050"/>
            <a:ext cx="990600" cy="838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13" name="Rectangle 65">
            <a:extLst>
              <a:ext uri="{FF2B5EF4-FFF2-40B4-BE49-F238E27FC236}">
                <a16:creationId xmlns:a16="http://schemas.microsoft.com/office/drawing/2014/main" id="{29FBBA8A-D23E-4C4C-8F3B-B7FB12850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7339" y="561975"/>
            <a:ext cx="7439025" cy="9540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nl-NL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tránh gây hỏng ổ điện và tìm hiểu vai trò của cầu chì, công tơ điện.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30053" y="184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2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0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9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8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8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89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8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8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89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8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88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89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8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8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788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78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78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78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7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0532" grpId="0"/>
      <p:bldP spid="78908" grpId="0"/>
      <p:bldP spid="7890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1524000" y="1"/>
          <a:ext cx="9144000" cy="687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CorelDRAW" r:id="rId5" imgW="26697765" imgH="26271284" progId="CorelDRAW.Graphic.14">
                  <p:embed/>
                </p:oleObj>
              </mc:Choice>
              <mc:Fallback>
                <p:oleObj name="CorelDRAW" r:id="rId5" imgW="26697765" imgH="26271284" progId="CorelDRAW.Graphic.14">
                  <p:embed/>
                  <p:pic>
                    <p:nvPicPr>
                      <p:cNvPr id="133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"/>
                        <a:ext cx="9144000" cy="68738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9893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1944688"/>
            <a:ext cx="973138" cy="9906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94" name="AutoShape 22"/>
          <p:cNvSpPr>
            <a:spLocks noChangeArrowheads="1"/>
          </p:cNvSpPr>
          <p:nvPr/>
        </p:nvSpPr>
        <p:spPr bwMode="auto">
          <a:xfrm>
            <a:off x="1752600" y="3919538"/>
            <a:ext cx="3886200" cy="2667000"/>
          </a:xfrm>
          <a:prstGeom prst="flowChartAlternateProcess">
            <a:avLst/>
          </a:prstGeom>
          <a:solidFill>
            <a:srgbClr val="CCFFCC"/>
          </a:solidFill>
          <a:ln>
            <a:noFill/>
          </a:ln>
          <a:effectLst>
            <a:prstShdw prst="shdw17" dist="17961" dir="2700000">
              <a:srgbClr val="7A997A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9511" name="Text Box 7"/>
          <p:cNvSpPr txBox="1">
            <a:spLocks noChangeArrowheads="1"/>
          </p:cNvSpPr>
          <p:nvPr/>
        </p:nvSpPr>
        <p:spPr bwMode="auto">
          <a:xfrm>
            <a:off x="2917825" y="2097088"/>
            <a:ext cx="4419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/>
              <a:t>Vai trò của công tơ điện.</a:t>
            </a:r>
          </a:p>
        </p:txBody>
      </p:sp>
      <p:grpSp>
        <p:nvGrpSpPr>
          <p:cNvPr id="13318" name="Group 42"/>
          <p:cNvGrpSpPr>
            <a:grpSpLocks/>
          </p:cNvGrpSpPr>
          <p:nvPr/>
        </p:nvGrpSpPr>
        <p:grpSpPr bwMode="auto">
          <a:xfrm>
            <a:off x="1690689" y="646682"/>
            <a:ext cx="854941" cy="767675"/>
            <a:chOff x="960" y="2551"/>
            <a:chExt cx="1481" cy="1649"/>
          </a:xfrm>
        </p:grpSpPr>
        <p:grpSp>
          <p:nvGrpSpPr>
            <p:cNvPr id="13327" name="Group 43"/>
            <p:cNvGrpSpPr>
              <a:grpSpLocks/>
            </p:cNvGrpSpPr>
            <p:nvPr/>
          </p:nvGrpSpPr>
          <p:grpSpPr bwMode="auto">
            <a:xfrm>
              <a:off x="960" y="2551"/>
              <a:ext cx="1481" cy="1236"/>
              <a:chOff x="480" y="2407"/>
              <a:chExt cx="1481" cy="1236"/>
            </a:xfrm>
          </p:grpSpPr>
          <p:sp>
            <p:nvSpPr>
              <p:cNvPr id="13329" name="Oval 44"/>
              <p:cNvSpPr>
                <a:spLocks noChangeArrowheads="1"/>
              </p:cNvSpPr>
              <p:nvPr/>
            </p:nvSpPr>
            <p:spPr bwMode="gray">
              <a:xfrm>
                <a:off x="480" y="2466"/>
                <a:ext cx="450" cy="111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4CCAE8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3330" name="Oval 45"/>
              <p:cNvSpPr>
                <a:spLocks noChangeArrowheads="1"/>
              </p:cNvSpPr>
              <p:nvPr/>
            </p:nvSpPr>
            <p:spPr bwMode="gray">
              <a:xfrm>
                <a:off x="480" y="2466"/>
                <a:ext cx="450" cy="1116"/>
              </a:xfrm>
              <a:prstGeom prst="ellipse">
                <a:avLst/>
              </a:prstGeom>
              <a:gradFill rotWithShape="1">
                <a:gsLst>
                  <a:gs pos="0">
                    <a:srgbClr val="4CCAE8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3331" name="Oval 46"/>
              <p:cNvSpPr>
                <a:spLocks noChangeArrowheads="1"/>
              </p:cNvSpPr>
              <p:nvPr/>
            </p:nvSpPr>
            <p:spPr bwMode="gray">
              <a:xfrm>
                <a:off x="583" y="2466"/>
                <a:ext cx="1378" cy="1116"/>
              </a:xfrm>
              <a:prstGeom prst="ellipse">
                <a:avLst/>
              </a:prstGeom>
              <a:gradFill rotWithShape="1">
                <a:gsLst>
                  <a:gs pos="0">
                    <a:srgbClr val="296D7E"/>
                  </a:gs>
                  <a:gs pos="50000">
                    <a:srgbClr val="4CCAE8"/>
                  </a:gs>
                  <a:gs pos="100000">
                    <a:srgbClr val="296D7E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3332" name="Oval 47"/>
              <p:cNvSpPr>
                <a:spLocks noChangeArrowheads="1"/>
              </p:cNvSpPr>
              <p:nvPr/>
            </p:nvSpPr>
            <p:spPr bwMode="gray">
              <a:xfrm>
                <a:off x="576" y="2456"/>
                <a:ext cx="1376" cy="1116"/>
              </a:xfrm>
              <a:prstGeom prst="ellipse">
                <a:avLst/>
              </a:prstGeom>
              <a:gradFill rotWithShape="1">
                <a:gsLst>
                  <a:gs pos="0">
                    <a:srgbClr val="308093"/>
                  </a:gs>
                  <a:gs pos="100000">
                    <a:srgbClr val="4CCAE8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3333" name="Oval 48"/>
              <p:cNvSpPr>
                <a:spLocks noChangeArrowheads="1"/>
              </p:cNvSpPr>
              <p:nvPr/>
            </p:nvSpPr>
            <p:spPr bwMode="gray">
              <a:xfrm>
                <a:off x="658" y="2466"/>
                <a:ext cx="1239" cy="1116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3334" name="Oval 49"/>
              <p:cNvSpPr>
                <a:spLocks noChangeArrowheads="1"/>
              </p:cNvSpPr>
              <p:nvPr/>
            </p:nvSpPr>
            <p:spPr bwMode="gray">
              <a:xfrm>
                <a:off x="678" y="2407"/>
                <a:ext cx="1200" cy="1236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3335" name="Oval 50"/>
              <p:cNvSpPr>
                <a:spLocks noChangeArrowheads="1"/>
              </p:cNvSpPr>
              <p:nvPr/>
            </p:nvSpPr>
            <p:spPr bwMode="gray">
              <a:xfrm>
                <a:off x="693" y="2414"/>
                <a:ext cx="1171" cy="120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3336" name="Oval 51"/>
              <p:cNvSpPr>
                <a:spLocks noChangeArrowheads="1"/>
              </p:cNvSpPr>
              <p:nvPr/>
            </p:nvSpPr>
            <p:spPr bwMode="gray">
              <a:xfrm>
                <a:off x="706" y="2426"/>
                <a:ext cx="1114" cy="1126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9924" name="Oval 52">
                <a:extLst>
                  <a:ext uri="{FF2B5EF4-FFF2-40B4-BE49-F238E27FC236}">
                    <a16:creationId xmlns:a16="http://schemas.microsoft.com/office/drawing/2014/main" id="{19638DA6-4352-4626-A242-26B82DC1177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69" y="2457"/>
                <a:ext cx="993" cy="917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1" hangingPunct="1">
                  <a:defRPr/>
                </a:pPr>
                <a:endParaRPr lang="en-US" altLang="en-US" sz="24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 3" panose="05040102010807070707" pitchFamily="18" charset="2"/>
                </a:endParaRPr>
              </a:p>
            </p:txBody>
          </p:sp>
        </p:grpSp>
        <p:sp>
          <p:nvSpPr>
            <p:cNvPr id="13328" name="Text Box 53"/>
            <p:cNvSpPr txBox="1">
              <a:spLocks noChangeArrowheads="1"/>
            </p:cNvSpPr>
            <p:nvPr/>
          </p:nvSpPr>
          <p:spPr bwMode="gray">
            <a:xfrm>
              <a:off x="1608" y="3208"/>
              <a:ext cx="320" cy="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rgbClr val="000000"/>
                </a:solidFill>
              </a:endParaRPr>
            </a:p>
          </p:txBody>
        </p:sp>
      </p:grpSp>
      <p:sp>
        <p:nvSpPr>
          <p:cNvPr id="79926" name="Text Box 54">
            <a:extLst>
              <a:ext uri="{FF2B5EF4-FFF2-40B4-BE49-F238E27FC236}">
                <a16:creationId xmlns:a16="http://schemas.microsoft.com/office/drawing/2014/main" id="{2A8C51B5-5400-4C34-ABDF-154270095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789" y="749300"/>
            <a:ext cx="669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HĐ</a:t>
            </a:r>
            <a:endParaRPr lang="en-US" altLang="en-US" sz="2400" b="1" dirty="0">
              <a:solidFill>
                <a:srgbClr val="3366FF"/>
              </a:solidFill>
              <a:effectLst>
                <a:outerShdw blurRad="38100" dist="38100" dir="2700000" algn="tl">
                  <a:srgbClr val="C0C0C0"/>
                </a:outerShdw>
              </a:effectLst>
              <a:sym typeface="Wingdings 3" panose="05040102010807070707" pitchFamily="18" charset="2"/>
            </a:endParaRPr>
          </a:p>
        </p:txBody>
      </p:sp>
      <p:sp>
        <p:nvSpPr>
          <p:cNvPr id="79928" name="Rectangle 56">
            <a:extLst>
              <a:ext uri="{FF2B5EF4-FFF2-40B4-BE49-F238E27FC236}">
                <a16:creationId xmlns:a16="http://schemas.microsoft.com/office/drawing/2014/main" id="{76CC59C5-E7C4-4E1B-BB76-4B11E6455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2189" y="769939"/>
            <a:ext cx="325437" cy="3968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447800" y="3919538"/>
            <a:ext cx="41148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/>
              <a:t>	Công tơ điện dùng để đo năng lượng điện đã dùng, được thể hiện bằng số liệu, từ đó tính được số tiền cần trả.</a:t>
            </a:r>
          </a:p>
        </p:txBody>
      </p:sp>
      <p:pic>
        <p:nvPicPr>
          <p:cNvPr id="79932" name="Picture 60" descr="NgheAn-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2971800"/>
            <a:ext cx="2617788" cy="35814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12" name="Picture 8" descr="cong to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5" y="4124325"/>
            <a:ext cx="2032000" cy="2438400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93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5"/>
          <a:stretch>
            <a:fillRect/>
          </a:stretch>
        </p:blipFill>
        <p:spPr bwMode="auto">
          <a:xfrm>
            <a:off x="7772400" y="2971800"/>
            <a:ext cx="2667000" cy="3581400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935" name="Rectangle 63">
            <a:extLst>
              <a:ext uri="{FF2B5EF4-FFF2-40B4-BE49-F238E27FC236}">
                <a16:creationId xmlns:a16="http://schemas.microsoft.com/office/drawing/2014/main" id="{4D133293-2928-40A2-A9C6-E8F0D6245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574676"/>
            <a:ext cx="7439025" cy="8858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nl-NL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tránh gây hỏng ổ điện và tìm hiểu vai trò của cầu chì, công tơ điện.</a:t>
            </a: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11785" y="199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4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8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99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799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99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9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98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9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9511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1524000" y="1"/>
          <a:ext cx="9144000" cy="687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CorelDRAW" r:id="rId5" imgW="26697765" imgH="26271284" progId="CorelDRAW.Graphic.14">
                  <p:embed/>
                </p:oleObj>
              </mc:Choice>
              <mc:Fallback>
                <p:oleObj name="CorelDRAW" r:id="rId5" imgW="26697765" imgH="26271284" progId="CorelDRAW.Graphic.14">
                  <p:embed/>
                  <p:pic>
                    <p:nvPicPr>
                      <p:cNvPr id="1433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"/>
                        <a:ext cx="9144000" cy="68738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2847975" y="304801"/>
            <a:ext cx="236220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</a:rPr>
              <a:t>Vai trò     </a:t>
            </a:r>
            <a:r>
              <a:rPr lang="en-US" altLang="en-US" sz="3000" b="1">
                <a:solidFill>
                  <a:srgbClr val="0000FF"/>
                </a:solidFill>
              </a:rPr>
              <a:t>của</a:t>
            </a:r>
            <a:r>
              <a:rPr lang="en-US" altLang="en-US" sz="2800" b="1">
                <a:solidFill>
                  <a:srgbClr val="0000FF"/>
                </a:solidFill>
              </a:rPr>
              <a:t> cầu chì.</a:t>
            </a:r>
          </a:p>
        </p:txBody>
      </p:sp>
      <p:sp>
        <p:nvSpPr>
          <p:cNvPr id="14340" name="AutoShape 40" descr="Blue tissue paper"/>
          <p:cNvSpPr>
            <a:spLocks noChangeArrowheads="1"/>
          </p:cNvSpPr>
          <p:nvPr/>
        </p:nvSpPr>
        <p:spPr bwMode="auto">
          <a:xfrm>
            <a:off x="3505200" y="6096000"/>
            <a:ext cx="5257800" cy="609600"/>
          </a:xfrm>
          <a:prstGeom prst="roundRect">
            <a:avLst>
              <a:gd name="adj" fmla="val 16667"/>
            </a:avLst>
          </a:prstGeom>
          <a:blipFill dpi="0" rotWithShape="0">
            <a:blip r:embed="rId7"/>
            <a:srcRect/>
            <a:tile tx="0" ty="0" sx="100000" sy="100000" flip="none" algn="tl"/>
          </a:blipFill>
          <a:ln w="1905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3300"/>
                </a:solidFill>
              </a:rPr>
              <a:t>MỘT SỐ VỤ CHÁY LỚN DO CHẬP ĐIỆN</a:t>
            </a:r>
          </a:p>
        </p:txBody>
      </p:sp>
      <p:grpSp>
        <p:nvGrpSpPr>
          <p:cNvPr id="14341" name="Group 41"/>
          <p:cNvGrpSpPr>
            <a:grpSpLocks/>
          </p:cNvGrpSpPr>
          <p:nvPr/>
        </p:nvGrpSpPr>
        <p:grpSpPr bwMode="auto">
          <a:xfrm>
            <a:off x="1752600" y="1447800"/>
            <a:ext cx="8610600" cy="4572000"/>
            <a:chOff x="240" y="1056"/>
            <a:chExt cx="5280" cy="2736"/>
          </a:xfrm>
        </p:grpSpPr>
        <p:sp>
          <p:nvSpPr>
            <p:cNvPr id="14347" name="Rectangle 42"/>
            <p:cNvSpPr>
              <a:spLocks noChangeArrowheads="1"/>
            </p:cNvSpPr>
            <p:nvPr/>
          </p:nvSpPr>
          <p:spPr bwMode="auto">
            <a:xfrm>
              <a:off x="240" y="1056"/>
              <a:ext cx="5280" cy="273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ahoma" panose="020B0604030504040204" pitchFamily="34" charset="0"/>
              </a:endParaRPr>
            </a:p>
          </p:txBody>
        </p:sp>
        <p:pic>
          <p:nvPicPr>
            <p:cNvPr id="14348" name="Picture 43" descr="Chap cha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3" y="1152"/>
              <a:ext cx="1279" cy="1104"/>
            </a:xfrm>
            <a:prstGeom prst="rect">
              <a:avLst/>
            </a:prstGeom>
            <a:noFill/>
            <a:ln w="38100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9" name="Picture 44" descr="CAJ6JD8L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152"/>
              <a:ext cx="1680" cy="1124"/>
            </a:xfrm>
            <a:prstGeom prst="rect">
              <a:avLst/>
            </a:prstGeom>
            <a:noFill/>
            <a:ln w="38100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50" name="Picture 45" descr="CA4RQNW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152"/>
              <a:ext cx="1728" cy="1156"/>
            </a:xfrm>
            <a:prstGeom prst="rect">
              <a:avLst/>
            </a:prstGeom>
            <a:noFill/>
            <a:ln w="38100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51" name="Picture 46" descr="Chap chay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2496"/>
              <a:ext cx="1680" cy="1202"/>
            </a:xfrm>
            <a:prstGeom prst="rect">
              <a:avLst/>
            </a:prstGeom>
            <a:noFill/>
            <a:ln w="38100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52" name="Picture 47" descr="chay dien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496"/>
              <a:ext cx="1728" cy="1200"/>
            </a:xfrm>
            <a:prstGeom prst="rect">
              <a:avLst/>
            </a:prstGeom>
            <a:noFill/>
            <a:ln w="38100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53" name="Picture 48" descr="chay dien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2496"/>
              <a:ext cx="1248" cy="1200"/>
            </a:xfrm>
            <a:prstGeom prst="rect">
              <a:avLst/>
            </a:prstGeom>
            <a:noFill/>
            <a:ln w="38100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42" name="Picture 4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225426"/>
            <a:ext cx="2667000" cy="114617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53" descr="Hình ảnh có liên qua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228600"/>
            <a:ext cx="1219200" cy="11430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5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488" y="231775"/>
            <a:ext cx="1143000" cy="11303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62150" y="4191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085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1524000" y="1"/>
          <a:ext cx="9144000" cy="687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CorelDRAW" r:id="rId5" imgW="26697765" imgH="26271284" progId="CorelDRAW.Graphic.14">
                  <p:embed/>
                </p:oleObj>
              </mc:Choice>
              <mc:Fallback>
                <p:oleObj name="CorelDRAW" r:id="rId5" imgW="26697765" imgH="26271284" progId="CorelDRAW.Graphic.14">
                  <p:embed/>
                  <p:pic>
                    <p:nvPicPr>
                      <p:cNvPr id="1536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"/>
                        <a:ext cx="9144000" cy="68738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363" name="Group 6"/>
          <p:cNvGrpSpPr>
            <a:grpSpLocks/>
          </p:cNvGrpSpPr>
          <p:nvPr/>
        </p:nvGrpSpPr>
        <p:grpSpPr bwMode="auto">
          <a:xfrm>
            <a:off x="1905001" y="1545207"/>
            <a:ext cx="854941" cy="767675"/>
            <a:chOff x="960" y="2551"/>
            <a:chExt cx="1481" cy="1649"/>
          </a:xfrm>
        </p:grpSpPr>
        <p:grpSp>
          <p:nvGrpSpPr>
            <p:cNvPr id="15400" name="Group 7"/>
            <p:cNvGrpSpPr>
              <a:grpSpLocks/>
            </p:cNvGrpSpPr>
            <p:nvPr/>
          </p:nvGrpSpPr>
          <p:grpSpPr bwMode="auto">
            <a:xfrm>
              <a:off x="960" y="2551"/>
              <a:ext cx="1481" cy="1236"/>
              <a:chOff x="480" y="2407"/>
              <a:chExt cx="1481" cy="1236"/>
            </a:xfrm>
          </p:grpSpPr>
          <p:sp>
            <p:nvSpPr>
              <p:cNvPr id="15402" name="Oval 8"/>
              <p:cNvSpPr>
                <a:spLocks noChangeArrowheads="1"/>
              </p:cNvSpPr>
              <p:nvPr/>
            </p:nvSpPr>
            <p:spPr bwMode="gray">
              <a:xfrm>
                <a:off x="480" y="2466"/>
                <a:ext cx="450" cy="111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4CCAE8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5403" name="Oval 9"/>
              <p:cNvSpPr>
                <a:spLocks noChangeArrowheads="1"/>
              </p:cNvSpPr>
              <p:nvPr/>
            </p:nvSpPr>
            <p:spPr bwMode="gray">
              <a:xfrm>
                <a:off x="480" y="2466"/>
                <a:ext cx="450" cy="1116"/>
              </a:xfrm>
              <a:prstGeom prst="ellipse">
                <a:avLst/>
              </a:prstGeom>
              <a:gradFill rotWithShape="1">
                <a:gsLst>
                  <a:gs pos="0">
                    <a:srgbClr val="4CCAE8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5404" name="Oval 10"/>
              <p:cNvSpPr>
                <a:spLocks noChangeArrowheads="1"/>
              </p:cNvSpPr>
              <p:nvPr/>
            </p:nvSpPr>
            <p:spPr bwMode="gray">
              <a:xfrm>
                <a:off x="583" y="2466"/>
                <a:ext cx="1378" cy="1116"/>
              </a:xfrm>
              <a:prstGeom prst="ellipse">
                <a:avLst/>
              </a:prstGeom>
              <a:gradFill rotWithShape="1">
                <a:gsLst>
                  <a:gs pos="0">
                    <a:srgbClr val="296D7E"/>
                  </a:gs>
                  <a:gs pos="50000">
                    <a:srgbClr val="4CCAE8"/>
                  </a:gs>
                  <a:gs pos="100000">
                    <a:srgbClr val="296D7E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5405" name="Oval 11"/>
              <p:cNvSpPr>
                <a:spLocks noChangeArrowheads="1"/>
              </p:cNvSpPr>
              <p:nvPr/>
            </p:nvSpPr>
            <p:spPr bwMode="gray">
              <a:xfrm>
                <a:off x="576" y="2456"/>
                <a:ext cx="1376" cy="1116"/>
              </a:xfrm>
              <a:prstGeom prst="ellipse">
                <a:avLst/>
              </a:prstGeom>
              <a:gradFill rotWithShape="1">
                <a:gsLst>
                  <a:gs pos="0">
                    <a:srgbClr val="308093"/>
                  </a:gs>
                  <a:gs pos="100000">
                    <a:srgbClr val="4CCAE8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5406" name="Oval 12"/>
              <p:cNvSpPr>
                <a:spLocks noChangeArrowheads="1"/>
              </p:cNvSpPr>
              <p:nvPr/>
            </p:nvSpPr>
            <p:spPr bwMode="gray">
              <a:xfrm>
                <a:off x="658" y="2466"/>
                <a:ext cx="1239" cy="1116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5407" name="Oval 13"/>
              <p:cNvSpPr>
                <a:spLocks noChangeArrowheads="1"/>
              </p:cNvSpPr>
              <p:nvPr/>
            </p:nvSpPr>
            <p:spPr bwMode="gray">
              <a:xfrm>
                <a:off x="678" y="2407"/>
                <a:ext cx="1200" cy="1236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5408" name="Oval 14"/>
              <p:cNvSpPr>
                <a:spLocks noChangeArrowheads="1"/>
              </p:cNvSpPr>
              <p:nvPr/>
            </p:nvSpPr>
            <p:spPr bwMode="gray">
              <a:xfrm>
                <a:off x="693" y="2414"/>
                <a:ext cx="1171" cy="120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5409" name="Oval 15"/>
              <p:cNvSpPr>
                <a:spLocks noChangeArrowheads="1"/>
              </p:cNvSpPr>
              <p:nvPr/>
            </p:nvSpPr>
            <p:spPr bwMode="gray">
              <a:xfrm>
                <a:off x="706" y="2426"/>
                <a:ext cx="1114" cy="1126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6816" name="Oval 16">
                <a:extLst>
                  <a:ext uri="{FF2B5EF4-FFF2-40B4-BE49-F238E27FC236}">
                    <a16:creationId xmlns:a16="http://schemas.microsoft.com/office/drawing/2014/main" id="{66AD9D30-FFF9-47DE-AD18-1708FB005AF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69" y="2457"/>
                <a:ext cx="993" cy="917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1" hangingPunct="1">
                  <a:defRPr/>
                </a:pPr>
                <a:endParaRPr lang="en-US" altLang="en-US" sz="24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 3" panose="05040102010807070707" pitchFamily="18" charset="2"/>
                </a:endParaRPr>
              </a:p>
            </p:txBody>
          </p:sp>
        </p:grpSp>
        <p:sp>
          <p:nvSpPr>
            <p:cNvPr id="15401" name="Text Box 17"/>
            <p:cNvSpPr txBox="1">
              <a:spLocks noChangeArrowheads="1"/>
            </p:cNvSpPr>
            <p:nvPr/>
          </p:nvSpPr>
          <p:spPr bwMode="gray">
            <a:xfrm>
              <a:off x="1608" y="3208"/>
              <a:ext cx="320" cy="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rgbClr val="000000"/>
                </a:solidFill>
              </a:endParaRPr>
            </a:p>
          </p:txBody>
        </p:sp>
      </p:grpSp>
      <p:sp>
        <p:nvSpPr>
          <p:cNvPr id="76818" name="Text Box 18">
            <a:extLst>
              <a:ext uri="{FF2B5EF4-FFF2-40B4-BE49-F238E27FC236}">
                <a16:creationId xmlns:a16="http://schemas.microsoft.com/office/drawing/2014/main" id="{F9BFDE09-0B10-4BFD-8799-D0E148437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1604963"/>
            <a:ext cx="671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HĐ</a:t>
            </a:r>
            <a:endParaRPr lang="en-US" altLang="en-US" sz="2400" b="1">
              <a:solidFill>
                <a:srgbClr val="3366FF"/>
              </a:solidFill>
              <a:effectLst>
                <a:outerShdw blurRad="38100" dist="38100" dir="2700000" algn="tl">
                  <a:srgbClr val="C0C0C0"/>
                </a:outerShdw>
              </a:effectLst>
              <a:sym typeface="Wingdings 3" panose="05040102010807070707" pitchFamily="18" charset="2"/>
            </a:endParaRPr>
          </a:p>
        </p:txBody>
      </p:sp>
      <p:sp>
        <p:nvSpPr>
          <p:cNvPr id="76819" name="Rectangle 19">
            <a:extLst>
              <a:ext uri="{FF2B5EF4-FFF2-40B4-BE49-F238E27FC236}">
                <a16:creationId xmlns:a16="http://schemas.microsoft.com/office/drawing/2014/main" id="{99E811C5-C973-4008-8759-FFE0CE0A5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9564" y="1644651"/>
            <a:ext cx="6599237" cy="5238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6820" name="Rectangle 20">
            <a:extLst>
              <a:ext uri="{FF2B5EF4-FFF2-40B4-BE49-F238E27FC236}">
                <a16:creationId xmlns:a16="http://schemas.microsoft.com/office/drawing/2014/main" id="{C768273F-1AC9-4241-9D11-32C24B2C8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764" y="1681164"/>
            <a:ext cx="325437" cy="3968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0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</a:p>
        </p:txBody>
      </p:sp>
      <p:grpSp>
        <p:nvGrpSpPr>
          <p:cNvPr id="15367" name="Group 33"/>
          <p:cNvGrpSpPr>
            <a:grpSpLocks/>
          </p:cNvGrpSpPr>
          <p:nvPr/>
        </p:nvGrpSpPr>
        <p:grpSpPr bwMode="auto">
          <a:xfrm>
            <a:off x="1885951" y="2526282"/>
            <a:ext cx="854941" cy="767675"/>
            <a:chOff x="960" y="2551"/>
            <a:chExt cx="1481" cy="1649"/>
          </a:xfrm>
        </p:grpSpPr>
        <p:grpSp>
          <p:nvGrpSpPr>
            <p:cNvPr id="15389" name="Group 34"/>
            <p:cNvGrpSpPr>
              <a:grpSpLocks/>
            </p:cNvGrpSpPr>
            <p:nvPr/>
          </p:nvGrpSpPr>
          <p:grpSpPr bwMode="auto">
            <a:xfrm>
              <a:off x="960" y="2551"/>
              <a:ext cx="1481" cy="1236"/>
              <a:chOff x="480" y="2407"/>
              <a:chExt cx="1481" cy="1236"/>
            </a:xfrm>
          </p:grpSpPr>
          <p:sp>
            <p:nvSpPr>
              <p:cNvPr id="15391" name="Oval 35"/>
              <p:cNvSpPr>
                <a:spLocks noChangeArrowheads="1"/>
              </p:cNvSpPr>
              <p:nvPr/>
            </p:nvSpPr>
            <p:spPr bwMode="gray">
              <a:xfrm>
                <a:off x="480" y="2466"/>
                <a:ext cx="450" cy="111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4CCAE8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5392" name="Oval 36"/>
              <p:cNvSpPr>
                <a:spLocks noChangeArrowheads="1"/>
              </p:cNvSpPr>
              <p:nvPr/>
            </p:nvSpPr>
            <p:spPr bwMode="gray">
              <a:xfrm>
                <a:off x="480" y="2466"/>
                <a:ext cx="450" cy="1116"/>
              </a:xfrm>
              <a:prstGeom prst="ellipse">
                <a:avLst/>
              </a:prstGeom>
              <a:gradFill rotWithShape="1">
                <a:gsLst>
                  <a:gs pos="0">
                    <a:srgbClr val="4CCAE8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5393" name="Oval 37"/>
              <p:cNvSpPr>
                <a:spLocks noChangeArrowheads="1"/>
              </p:cNvSpPr>
              <p:nvPr/>
            </p:nvSpPr>
            <p:spPr bwMode="gray">
              <a:xfrm>
                <a:off x="583" y="2466"/>
                <a:ext cx="1378" cy="1116"/>
              </a:xfrm>
              <a:prstGeom prst="ellipse">
                <a:avLst/>
              </a:prstGeom>
              <a:gradFill rotWithShape="1">
                <a:gsLst>
                  <a:gs pos="0">
                    <a:srgbClr val="296D7E"/>
                  </a:gs>
                  <a:gs pos="50000">
                    <a:srgbClr val="4CCAE8"/>
                  </a:gs>
                  <a:gs pos="100000">
                    <a:srgbClr val="296D7E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5394" name="Oval 38"/>
              <p:cNvSpPr>
                <a:spLocks noChangeArrowheads="1"/>
              </p:cNvSpPr>
              <p:nvPr/>
            </p:nvSpPr>
            <p:spPr bwMode="gray">
              <a:xfrm>
                <a:off x="576" y="2456"/>
                <a:ext cx="1376" cy="1116"/>
              </a:xfrm>
              <a:prstGeom prst="ellipse">
                <a:avLst/>
              </a:prstGeom>
              <a:gradFill rotWithShape="1">
                <a:gsLst>
                  <a:gs pos="0">
                    <a:srgbClr val="308093"/>
                  </a:gs>
                  <a:gs pos="100000">
                    <a:srgbClr val="4CCAE8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5395" name="Oval 39"/>
              <p:cNvSpPr>
                <a:spLocks noChangeArrowheads="1"/>
              </p:cNvSpPr>
              <p:nvPr/>
            </p:nvSpPr>
            <p:spPr bwMode="gray">
              <a:xfrm>
                <a:off x="658" y="2466"/>
                <a:ext cx="1239" cy="1116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5396" name="Oval 40"/>
              <p:cNvSpPr>
                <a:spLocks noChangeArrowheads="1"/>
              </p:cNvSpPr>
              <p:nvPr/>
            </p:nvSpPr>
            <p:spPr bwMode="gray">
              <a:xfrm>
                <a:off x="678" y="2407"/>
                <a:ext cx="1200" cy="1236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5397" name="Oval 41"/>
              <p:cNvSpPr>
                <a:spLocks noChangeArrowheads="1"/>
              </p:cNvSpPr>
              <p:nvPr/>
            </p:nvSpPr>
            <p:spPr bwMode="gray">
              <a:xfrm>
                <a:off x="693" y="2414"/>
                <a:ext cx="1171" cy="120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5398" name="Oval 42"/>
              <p:cNvSpPr>
                <a:spLocks noChangeArrowheads="1"/>
              </p:cNvSpPr>
              <p:nvPr/>
            </p:nvSpPr>
            <p:spPr bwMode="gray">
              <a:xfrm>
                <a:off x="706" y="2426"/>
                <a:ext cx="1114" cy="1126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6843" name="Oval 43">
                <a:extLst>
                  <a:ext uri="{FF2B5EF4-FFF2-40B4-BE49-F238E27FC236}">
                    <a16:creationId xmlns:a16="http://schemas.microsoft.com/office/drawing/2014/main" id="{EC932952-4D9C-4ECC-B811-C2FC2F45264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69" y="2457"/>
                <a:ext cx="993" cy="917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1" hangingPunct="1">
                  <a:defRPr/>
                </a:pPr>
                <a:endParaRPr lang="en-US" altLang="en-US" sz="24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 3" panose="05040102010807070707" pitchFamily="18" charset="2"/>
                </a:endParaRPr>
              </a:p>
            </p:txBody>
          </p:sp>
        </p:grpSp>
        <p:sp>
          <p:nvSpPr>
            <p:cNvPr id="15390" name="Text Box 44"/>
            <p:cNvSpPr txBox="1">
              <a:spLocks noChangeArrowheads="1"/>
            </p:cNvSpPr>
            <p:nvPr/>
          </p:nvSpPr>
          <p:spPr bwMode="gray">
            <a:xfrm>
              <a:off x="1608" y="3208"/>
              <a:ext cx="320" cy="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rgbClr val="000000"/>
                </a:solidFill>
              </a:endParaRPr>
            </a:p>
          </p:txBody>
        </p:sp>
      </p:grpSp>
      <p:sp>
        <p:nvSpPr>
          <p:cNvPr id="76845" name="Text Box 45">
            <a:extLst>
              <a:ext uri="{FF2B5EF4-FFF2-40B4-BE49-F238E27FC236}">
                <a16:creationId xmlns:a16="http://schemas.microsoft.com/office/drawing/2014/main" id="{DF1745C5-21A2-434C-BB52-65052C497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151" y="2586038"/>
            <a:ext cx="671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HĐ</a:t>
            </a:r>
            <a:endParaRPr lang="en-US" altLang="en-US" sz="2400" b="1">
              <a:solidFill>
                <a:srgbClr val="3366FF"/>
              </a:solidFill>
              <a:effectLst>
                <a:outerShdw blurRad="38100" dist="38100" dir="2700000" algn="tl">
                  <a:srgbClr val="C0C0C0"/>
                </a:outerShdw>
              </a:effectLst>
              <a:sym typeface="Wingdings 3" panose="05040102010807070707" pitchFamily="18" charset="2"/>
            </a:endParaRPr>
          </a:p>
        </p:txBody>
      </p:sp>
      <p:sp>
        <p:nvSpPr>
          <p:cNvPr id="76846" name="Rectangle 46">
            <a:extLst>
              <a:ext uri="{FF2B5EF4-FFF2-40B4-BE49-F238E27FC236}">
                <a16:creationId xmlns:a16="http://schemas.microsoft.com/office/drawing/2014/main" id="{6A0AE2BC-9197-40BE-B5A0-D57D8B01A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8714" y="2662239"/>
            <a:ext cx="325437" cy="3968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0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grpSp>
        <p:nvGrpSpPr>
          <p:cNvPr id="76848" name="Group 48"/>
          <p:cNvGrpSpPr>
            <a:grpSpLocks/>
          </p:cNvGrpSpPr>
          <p:nvPr/>
        </p:nvGrpSpPr>
        <p:grpSpPr bwMode="auto">
          <a:xfrm>
            <a:off x="1905001" y="3504182"/>
            <a:ext cx="854941" cy="767675"/>
            <a:chOff x="960" y="2551"/>
            <a:chExt cx="1481" cy="1649"/>
          </a:xfrm>
        </p:grpSpPr>
        <p:grpSp>
          <p:nvGrpSpPr>
            <p:cNvPr id="15378" name="Group 49"/>
            <p:cNvGrpSpPr>
              <a:grpSpLocks/>
            </p:cNvGrpSpPr>
            <p:nvPr/>
          </p:nvGrpSpPr>
          <p:grpSpPr bwMode="auto">
            <a:xfrm>
              <a:off x="960" y="2551"/>
              <a:ext cx="1481" cy="1236"/>
              <a:chOff x="480" y="2407"/>
              <a:chExt cx="1481" cy="1236"/>
            </a:xfrm>
          </p:grpSpPr>
          <p:sp>
            <p:nvSpPr>
              <p:cNvPr id="15380" name="Oval 50"/>
              <p:cNvSpPr>
                <a:spLocks noChangeArrowheads="1"/>
              </p:cNvSpPr>
              <p:nvPr/>
            </p:nvSpPr>
            <p:spPr bwMode="gray">
              <a:xfrm>
                <a:off x="480" y="2466"/>
                <a:ext cx="450" cy="111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4CCAE8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5381" name="Oval 51"/>
              <p:cNvSpPr>
                <a:spLocks noChangeArrowheads="1"/>
              </p:cNvSpPr>
              <p:nvPr/>
            </p:nvSpPr>
            <p:spPr bwMode="gray">
              <a:xfrm>
                <a:off x="480" y="2466"/>
                <a:ext cx="450" cy="1116"/>
              </a:xfrm>
              <a:prstGeom prst="ellipse">
                <a:avLst/>
              </a:prstGeom>
              <a:gradFill rotWithShape="1">
                <a:gsLst>
                  <a:gs pos="0">
                    <a:srgbClr val="4CCAE8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5382" name="Oval 52"/>
              <p:cNvSpPr>
                <a:spLocks noChangeArrowheads="1"/>
              </p:cNvSpPr>
              <p:nvPr/>
            </p:nvSpPr>
            <p:spPr bwMode="gray">
              <a:xfrm>
                <a:off x="583" y="2466"/>
                <a:ext cx="1378" cy="1116"/>
              </a:xfrm>
              <a:prstGeom prst="ellipse">
                <a:avLst/>
              </a:prstGeom>
              <a:gradFill rotWithShape="1">
                <a:gsLst>
                  <a:gs pos="0">
                    <a:srgbClr val="296D7E"/>
                  </a:gs>
                  <a:gs pos="50000">
                    <a:srgbClr val="4CCAE8"/>
                  </a:gs>
                  <a:gs pos="100000">
                    <a:srgbClr val="296D7E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5383" name="Oval 53"/>
              <p:cNvSpPr>
                <a:spLocks noChangeArrowheads="1"/>
              </p:cNvSpPr>
              <p:nvPr/>
            </p:nvSpPr>
            <p:spPr bwMode="gray">
              <a:xfrm>
                <a:off x="576" y="2456"/>
                <a:ext cx="1376" cy="1116"/>
              </a:xfrm>
              <a:prstGeom prst="ellipse">
                <a:avLst/>
              </a:prstGeom>
              <a:gradFill rotWithShape="1">
                <a:gsLst>
                  <a:gs pos="0">
                    <a:srgbClr val="308093"/>
                  </a:gs>
                  <a:gs pos="100000">
                    <a:srgbClr val="4CCAE8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5384" name="Oval 54"/>
              <p:cNvSpPr>
                <a:spLocks noChangeArrowheads="1"/>
              </p:cNvSpPr>
              <p:nvPr/>
            </p:nvSpPr>
            <p:spPr bwMode="gray">
              <a:xfrm>
                <a:off x="658" y="2466"/>
                <a:ext cx="1239" cy="1116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5385" name="Oval 55"/>
              <p:cNvSpPr>
                <a:spLocks noChangeArrowheads="1"/>
              </p:cNvSpPr>
              <p:nvPr/>
            </p:nvSpPr>
            <p:spPr bwMode="gray">
              <a:xfrm>
                <a:off x="678" y="2407"/>
                <a:ext cx="1200" cy="1236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5386" name="Oval 56"/>
              <p:cNvSpPr>
                <a:spLocks noChangeArrowheads="1"/>
              </p:cNvSpPr>
              <p:nvPr/>
            </p:nvSpPr>
            <p:spPr bwMode="gray">
              <a:xfrm>
                <a:off x="693" y="2414"/>
                <a:ext cx="1171" cy="120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5387" name="Oval 57"/>
              <p:cNvSpPr>
                <a:spLocks noChangeArrowheads="1"/>
              </p:cNvSpPr>
              <p:nvPr/>
            </p:nvSpPr>
            <p:spPr bwMode="gray">
              <a:xfrm>
                <a:off x="706" y="2426"/>
                <a:ext cx="1114" cy="1126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6858" name="Oval 58">
                <a:extLst>
                  <a:ext uri="{FF2B5EF4-FFF2-40B4-BE49-F238E27FC236}">
                    <a16:creationId xmlns:a16="http://schemas.microsoft.com/office/drawing/2014/main" id="{3469BA00-AA96-41F5-90CA-C07A7F1AD89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69" y="2457"/>
                <a:ext cx="993" cy="917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1" hangingPunct="1">
                  <a:defRPr/>
                </a:pPr>
                <a:endParaRPr lang="en-US" altLang="en-US" sz="24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 3" panose="05040102010807070707" pitchFamily="18" charset="2"/>
                </a:endParaRPr>
              </a:p>
            </p:txBody>
          </p:sp>
        </p:grpSp>
        <p:sp>
          <p:nvSpPr>
            <p:cNvPr id="15379" name="Text Box 59"/>
            <p:cNvSpPr txBox="1">
              <a:spLocks noChangeArrowheads="1"/>
            </p:cNvSpPr>
            <p:nvPr/>
          </p:nvSpPr>
          <p:spPr bwMode="gray">
            <a:xfrm>
              <a:off x="1608" y="3208"/>
              <a:ext cx="320" cy="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rgbClr val="000000"/>
                </a:solidFill>
              </a:endParaRPr>
            </a:p>
          </p:txBody>
        </p:sp>
      </p:grpSp>
      <p:sp>
        <p:nvSpPr>
          <p:cNvPr id="76860" name="Text Box 60">
            <a:extLst>
              <a:ext uri="{FF2B5EF4-FFF2-40B4-BE49-F238E27FC236}">
                <a16:creationId xmlns:a16="http://schemas.microsoft.com/office/drawing/2014/main" id="{FAD84BC2-97B8-4BFF-A1DB-BA48C2F92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3563938"/>
            <a:ext cx="671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HĐ</a:t>
            </a:r>
            <a:endParaRPr lang="en-US" altLang="en-US" sz="2400" b="1">
              <a:solidFill>
                <a:srgbClr val="3366FF"/>
              </a:solidFill>
              <a:effectLst>
                <a:outerShdw blurRad="38100" dist="38100" dir="2700000" algn="tl">
                  <a:srgbClr val="C0C0C0"/>
                </a:outerShdw>
              </a:effectLst>
              <a:sym typeface="Wingdings 3" panose="05040102010807070707" pitchFamily="18" charset="2"/>
            </a:endParaRPr>
          </a:p>
        </p:txBody>
      </p:sp>
      <p:sp>
        <p:nvSpPr>
          <p:cNvPr id="76861" name="Rectangle 61">
            <a:extLst>
              <a:ext uri="{FF2B5EF4-FFF2-40B4-BE49-F238E27FC236}">
                <a16:creationId xmlns:a16="http://schemas.microsoft.com/office/drawing/2014/main" id="{2CCEBC5F-8047-4424-8096-CD2DE702B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9564" y="3581401"/>
            <a:ext cx="5075237" cy="5238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6862" name="Rectangle 62">
            <a:extLst>
              <a:ext uri="{FF2B5EF4-FFF2-40B4-BE49-F238E27FC236}">
                <a16:creationId xmlns:a16="http://schemas.microsoft.com/office/drawing/2014/main" id="{C34C5197-AAEA-4CF7-BA57-4181F33C1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764" y="3640139"/>
            <a:ext cx="325437" cy="3968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0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76863" name="Rectangle 63">
            <a:extLst>
              <a:ext uri="{FF2B5EF4-FFF2-40B4-BE49-F238E27FC236}">
                <a16:creationId xmlns:a16="http://schemas.microsoft.com/office/drawing/2014/main" id="{AC49EB60-F609-40AC-BADA-E286E2B12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1" y="2362200"/>
            <a:ext cx="7439025" cy="9540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nl-NL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tránh gây hỏng ổ điện và tìm hiểu vai trò của cầu chì, công tơ điện.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75" name="Text Box 3"/>
          <p:cNvSpPr txBox="1">
            <a:spLocks noChangeArrowheads="1"/>
          </p:cNvSpPr>
          <p:nvPr/>
        </p:nvSpPr>
        <p:spPr bwMode="auto">
          <a:xfrm>
            <a:off x="2743200" y="6858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Khoa học:</a:t>
            </a:r>
            <a:endParaRPr lang="en-US" alt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76" name="Text Box 33"/>
          <p:cNvSpPr txBox="1">
            <a:spLocks noChangeArrowheads="1"/>
          </p:cNvSpPr>
          <p:nvPr/>
        </p:nvSpPr>
        <p:spPr bwMode="auto">
          <a:xfrm>
            <a:off x="4343400" y="701676"/>
            <a:ext cx="518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TOÀN VÀ TRÁNH LÃNG PHÍ KHI SỬ DỤNG ĐIỆN</a:t>
            </a:r>
            <a:endParaRPr lang="vi-VN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68947" y="499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0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8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68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6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6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68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6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6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68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6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6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8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6860" grpId="0"/>
      <p:bldP spid="76861" grpId="0"/>
      <p:bldP spid="768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1524000" y="1"/>
          <a:ext cx="9144000" cy="687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CorelDRAW" r:id="rId3" imgW="26697765" imgH="26271284" progId="CorelDRAW.Graphic.14">
                  <p:embed/>
                </p:oleObj>
              </mc:Choice>
              <mc:Fallback>
                <p:oleObj name="CorelDRAW" r:id="rId3" imgW="26697765" imgH="26271284" progId="CorelDRAW.Graphic.14">
                  <p:embed/>
                  <p:pic>
                    <p:nvPicPr>
                      <p:cNvPr id="1638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"/>
                        <a:ext cx="9144000" cy="68738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7698" name="Text Box 2"/>
          <p:cNvSpPr txBox="1">
            <a:spLocks noChangeArrowheads="1"/>
          </p:cNvSpPr>
          <p:nvPr/>
        </p:nvSpPr>
        <p:spPr bwMode="auto">
          <a:xfrm>
            <a:off x="2819400" y="3505200"/>
            <a:ext cx="6477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600" b="1" i="1">
                <a:solidFill>
                  <a:srgbClr val="0000FF"/>
                </a:solidFill>
              </a:rPr>
              <a:t>Các thiết bị tiêu thụ </a:t>
            </a:r>
            <a:r>
              <a:rPr lang="en-US" altLang="en-US" sz="2600" b="1" i="1">
                <a:solidFill>
                  <a:srgbClr val="FF3300"/>
                </a:solidFill>
              </a:rPr>
              <a:t>nhiều </a:t>
            </a:r>
            <a:r>
              <a:rPr lang="en-US" altLang="en-US" sz="2600" b="1" i="1">
                <a:solidFill>
                  <a:srgbClr val="0000FF"/>
                </a:solidFill>
              </a:rPr>
              <a:t>điện năng</a:t>
            </a:r>
          </a:p>
        </p:txBody>
      </p:sp>
      <p:pic>
        <p:nvPicPr>
          <p:cNvPr id="16388" name="Picture 3" descr="But chi hoi ch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5263"/>
            <a:ext cx="838200" cy="823912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2413000" y="608014"/>
            <a:ext cx="7010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000" b="1">
              <a:solidFill>
                <a:srgbClr val="0000FF"/>
              </a:solidFill>
              <a:latin typeface=".VnTifani HeavyH" pitchFamily="34" charset="0"/>
            </a:endParaRPr>
          </a:p>
        </p:txBody>
      </p:sp>
      <p:sp>
        <p:nvSpPr>
          <p:cNvPr id="16390" name="Text Box 5"/>
          <p:cNvSpPr txBox="1">
            <a:spLocks noChangeArrowheads="1"/>
          </p:cNvSpPr>
          <p:nvPr/>
        </p:nvSpPr>
        <p:spPr bwMode="auto">
          <a:xfrm>
            <a:off x="2755900" y="304801"/>
            <a:ext cx="692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có thể làm gì để tránh lãng phí điện?</a:t>
            </a:r>
          </a:p>
        </p:txBody>
      </p:sp>
      <p:pic>
        <p:nvPicPr>
          <p:cNvPr id="157703" name="Picture 7" descr="dieuhoa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4673600"/>
            <a:ext cx="1676400" cy="16764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4" name="Picture 8" descr="am dien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95400"/>
            <a:ext cx="1524000" cy="1447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5" name="Picture 9" descr="banla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200400"/>
            <a:ext cx="1219200" cy="12192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7" name="Picture 11" descr="bepdien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28788"/>
            <a:ext cx="1219200" cy="1090612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8" name="Picture 12" descr="CAG92NW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3276600"/>
            <a:ext cx="838200" cy="12192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9" name="Picture 13" descr="matgiat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6" y="4662488"/>
            <a:ext cx="981075" cy="16002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10" name="Picture 14" descr="binhnonglanh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724400"/>
            <a:ext cx="1219200" cy="1524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12" name="Picture 16" descr="images[76]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0"/>
            <a:ext cx="1295400" cy="12954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13" name="Picture 17" descr="images[45]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233488"/>
            <a:ext cx="1295400" cy="16002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14" name="Picture 18" descr="images[52]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1163638"/>
            <a:ext cx="1285875" cy="16002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15" name="Picture 19" descr="images[66]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800600"/>
            <a:ext cx="1447800" cy="1447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16" name="Picture 20" descr="images[84]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648200"/>
            <a:ext cx="1181100" cy="16002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17" name="Picture 21" descr="CA4VY7WF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971800"/>
            <a:ext cx="3810000" cy="14620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78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7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7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7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7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57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57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7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7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57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7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7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57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7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7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57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7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7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57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7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7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57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7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7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157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7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7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157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157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157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57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57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577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57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57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7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77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57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57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57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77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577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57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57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57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57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577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57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72 -0.0669 C -0.07187 -0.12477 -0.08003 -0.18241 -0.08333 -0.20556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1577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6944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10116 C -0.00017 0.13843 -0.0007 0.17593 -0.0007 0.1907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577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2000" fill="hold"/>
                                        <p:tgtEl>
                                          <p:spTgt spid="1577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1577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1577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1577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2000" fill="hold"/>
                                        <p:tgtEl>
                                          <p:spTgt spid="1577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2000" fill="hold"/>
                                        <p:tgtEl>
                                          <p:spTgt spid="1577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1577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48" name="Group 48"/>
          <p:cNvGrpSpPr>
            <a:grpSpLocks/>
          </p:cNvGrpSpPr>
          <p:nvPr/>
        </p:nvGrpSpPr>
        <p:grpSpPr bwMode="auto">
          <a:xfrm>
            <a:off x="1665289" y="1769043"/>
            <a:ext cx="854941" cy="767676"/>
            <a:chOff x="960" y="2551"/>
            <a:chExt cx="1481" cy="1649"/>
          </a:xfrm>
        </p:grpSpPr>
        <p:grpSp>
          <p:nvGrpSpPr>
            <p:cNvPr id="17419" name="Group 49"/>
            <p:cNvGrpSpPr>
              <a:grpSpLocks/>
            </p:cNvGrpSpPr>
            <p:nvPr/>
          </p:nvGrpSpPr>
          <p:grpSpPr bwMode="auto">
            <a:xfrm>
              <a:off x="960" y="2551"/>
              <a:ext cx="1481" cy="1236"/>
              <a:chOff x="480" y="2407"/>
              <a:chExt cx="1481" cy="1236"/>
            </a:xfrm>
          </p:grpSpPr>
          <p:sp>
            <p:nvSpPr>
              <p:cNvPr id="17421" name="Oval 50"/>
              <p:cNvSpPr>
                <a:spLocks noChangeArrowheads="1"/>
              </p:cNvSpPr>
              <p:nvPr/>
            </p:nvSpPr>
            <p:spPr bwMode="gray">
              <a:xfrm>
                <a:off x="480" y="2466"/>
                <a:ext cx="450" cy="111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4CCAE8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22" name="Oval 51"/>
              <p:cNvSpPr>
                <a:spLocks noChangeArrowheads="1"/>
              </p:cNvSpPr>
              <p:nvPr/>
            </p:nvSpPr>
            <p:spPr bwMode="gray">
              <a:xfrm>
                <a:off x="480" y="2466"/>
                <a:ext cx="450" cy="1116"/>
              </a:xfrm>
              <a:prstGeom prst="ellipse">
                <a:avLst/>
              </a:prstGeom>
              <a:gradFill rotWithShape="1">
                <a:gsLst>
                  <a:gs pos="0">
                    <a:srgbClr val="4CCAE8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23" name="Oval 52"/>
              <p:cNvSpPr>
                <a:spLocks noChangeArrowheads="1"/>
              </p:cNvSpPr>
              <p:nvPr/>
            </p:nvSpPr>
            <p:spPr bwMode="gray">
              <a:xfrm>
                <a:off x="583" y="2466"/>
                <a:ext cx="1378" cy="1116"/>
              </a:xfrm>
              <a:prstGeom prst="ellipse">
                <a:avLst/>
              </a:prstGeom>
              <a:gradFill rotWithShape="1">
                <a:gsLst>
                  <a:gs pos="0">
                    <a:srgbClr val="296D7E"/>
                  </a:gs>
                  <a:gs pos="50000">
                    <a:srgbClr val="4CCAE8"/>
                  </a:gs>
                  <a:gs pos="100000">
                    <a:srgbClr val="296D7E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24" name="Oval 53"/>
              <p:cNvSpPr>
                <a:spLocks noChangeArrowheads="1"/>
              </p:cNvSpPr>
              <p:nvPr/>
            </p:nvSpPr>
            <p:spPr bwMode="gray">
              <a:xfrm>
                <a:off x="576" y="2456"/>
                <a:ext cx="1376" cy="1116"/>
              </a:xfrm>
              <a:prstGeom prst="ellipse">
                <a:avLst/>
              </a:prstGeom>
              <a:gradFill rotWithShape="1">
                <a:gsLst>
                  <a:gs pos="0">
                    <a:srgbClr val="308093"/>
                  </a:gs>
                  <a:gs pos="100000">
                    <a:srgbClr val="4CCAE8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25" name="Oval 54"/>
              <p:cNvSpPr>
                <a:spLocks noChangeArrowheads="1"/>
              </p:cNvSpPr>
              <p:nvPr/>
            </p:nvSpPr>
            <p:spPr bwMode="gray">
              <a:xfrm>
                <a:off x="658" y="2466"/>
                <a:ext cx="1239" cy="1116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26" name="Oval 55"/>
              <p:cNvSpPr>
                <a:spLocks noChangeArrowheads="1"/>
              </p:cNvSpPr>
              <p:nvPr/>
            </p:nvSpPr>
            <p:spPr bwMode="gray">
              <a:xfrm>
                <a:off x="678" y="2407"/>
                <a:ext cx="1200" cy="1236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27" name="Oval 56"/>
              <p:cNvSpPr>
                <a:spLocks noChangeArrowheads="1"/>
              </p:cNvSpPr>
              <p:nvPr/>
            </p:nvSpPr>
            <p:spPr bwMode="gray">
              <a:xfrm>
                <a:off x="693" y="2414"/>
                <a:ext cx="1171" cy="120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28" name="Oval 57"/>
              <p:cNvSpPr>
                <a:spLocks noChangeArrowheads="1"/>
              </p:cNvSpPr>
              <p:nvPr/>
            </p:nvSpPr>
            <p:spPr bwMode="gray">
              <a:xfrm>
                <a:off x="706" y="2426"/>
                <a:ext cx="1114" cy="1126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76858" name="Oval 58">
                <a:extLst>
                  <a:ext uri="{FF2B5EF4-FFF2-40B4-BE49-F238E27FC236}">
                    <a16:creationId xmlns:a16="http://schemas.microsoft.com/office/drawing/2014/main" id="{3469BA00-AA96-41F5-90CA-C07A7F1AD89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69" y="2457"/>
                <a:ext cx="993" cy="917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1" hangingPunct="1">
                  <a:defRPr/>
                </a:pPr>
                <a:endParaRPr lang="en-US" altLang="en-US" sz="24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 3" panose="05040102010807070707" pitchFamily="18" charset="2"/>
                </a:endParaRPr>
              </a:p>
            </p:txBody>
          </p:sp>
        </p:grpSp>
        <p:sp>
          <p:nvSpPr>
            <p:cNvPr id="17420" name="Text Box 59"/>
            <p:cNvSpPr txBox="1">
              <a:spLocks noChangeArrowheads="1"/>
            </p:cNvSpPr>
            <p:nvPr/>
          </p:nvSpPr>
          <p:spPr bwMode="gray">
            <a:xfrm>
              <a:off x="1608" y="3208"/>
              <a:ext cx="320" cy="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rgbClr val="000000"/>
                </a:solidFill>
              </a:endParaRPr>
            </a:p>
          </p:txBody>
        </p:sp>
      </p:grpSp>
      <p:sp>
        <p:nvSpPr>
          <p:cNvPr id="76860" name="Text Box 60">
            <a:extLst>
              <a:ext uri="{FF2B5EF4-FFF2-40B4-BE49-F238E27FC236}">
                <a16:creationId xmlns:a16="http://schemas.microsoft.com/office/drawing/2014/main" id="{FAD84BC2-97B8-4BFF-A1DB-BA48C2F92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888" y="1844675"/>
            <a:ext cx="671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HĐ</a:t>
            </a:r>
            <a:endParaRPr lang="en-US" altLang="en-US" sz="2400" b="1" dirty="0">
              <a:solidFill>
                <a:srgbClr val="3366FF"/>
              </a:solidFill>
              <a:effectLst>
                <a:outerShdw blurRad="38100" dist="38100" dir="2700000" algn="tl">
                  <a:srgbClr val="C0C0C0"/>
                </a:outerShdw>
              </a:effectLst>
              <a:sym typeface="Wingdings 3" panose="05040102010807070707" pitchFamily="18" charset="2"/>
            </a:endParaRPr>
          </a:p>
        </p:txBody>
      </p:sp>
      <p:sp>
        <p:nvSpPr>
          <p:cNvPr id="76861" name="Rectangle 61">
            <a:extLst>
              <a:ext uri="{FF2B5EF4-FFF2-40B4-BE49-F238E27FC236}">
                <a16:creationId xmlns:a16="http://schemas.microsoft.com/office/drawing/2014/main" id="{2CCEBC5F-8047-4424-8096-CD2DE702B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2714" y="1754189"/>
            <a:ext cx="5075237" cy="52228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6862" name="Rectangle 62">
            <a:extLst>
              <a:ext uri="{FF2B5EF4-FFF2-40B4-BE49-F238E27FC236}">
                <a16:creationId xmlns:a16="http://schemas.microsoft.com/office/drawing/2014/main" id="{C34C5197-AAEA-4CF7-BA57-4181F33C1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9325" y="1882776"/>
            <a:ext cx="325438" cy="3968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51" name="Rectangle 46">
            <a:extLst>
              <a:ext uri="{FF2B5EF4-FFF2-40B4-BE49-F238E27FC236}">
                <a16:creationId xmlns:a16="http://schemas.microsoft.com/office/drawing/2014/main" id="{B7B66E88-6C63-4DC6-AF43-28B9780A0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50" y="2538414"/>
            <a:ext cx="7158038" cy="5238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vi-VN" altLang="en-US" sz="28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Tại sao chúng ta phải sử dụng tiết kiệm điện?</a:t>
            </a:r>
            <a:endParaRPr lang="en-US" altLang="en-US" sz="2800" b="1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46">
            <a:extLst>
              <a:ext uri="{FF2B5EF4-FFF2-40B4-BE49-F238E27FC236}">
                <a16:creationId xmlns:a16="http://schemas.microsoft.com/office/drawing/2014/main" id="{F5A22F18-DD86-4AAE-B1AC-5B4FB210B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4319589"/>
            <a:ext cx="8916988" cy="52228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vi-VN" altLang="en-US" sz="28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Chúng ta phải làm gì để tránh lãng phí năng lượng điện?</a:t>
            </a:r>
            <a:endParaRPr lang="en-US" altLang="en-US" sz="2800" b="1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46">
            <a:extLst>
              <a:ext uri="{FF2B5EF4-FFF2-40B4-BE49-F238E27FC236}">
                <a16:creationId xmlns:a16="http://schemas.microsoft.com/office/drawing/2014/main" id="{489F82E8-AAA7-41A8-8674-E1632C48D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5650" y="3087689"/>
            <a:ext cx="6076950" cy="5238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phải là vô tận.</a:t>
            </a:r>
            <a:endParaRPr lang="en-US" altLang="en-US" sz="2800" b="1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65388" y="4868863"/>
            <a:ext cx="734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800">
                <a:latin typeface="Times New Roman" panose="02020603050405020304" pitchFamily="18" charset="0"/>
                <a:cs typeface="Calibri" panose="020F0502020204030204" pitchFamily="34" charset="0"/>
              </a:rPr>
              <a:t>Chỉ sử dụng điện khi cần thiết, ra khỏi phòng nhớ tắt đèn, quạt, ti vi,… Tiết kiệm điện khi đun nấu, sưởi, là quần áo.</a:t>
            </a:r>
            <a:endParaRPr lang="en-US" altLang="en-US" sz="280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8648" y="809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6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8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68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6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6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68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6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6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68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6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6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6860" grpId="0"/>
      <p:bldP spid="76861" grpId="0"/>
      <p:bldP spid="768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1524000" y="1"/>
          <a:ext cx="9144000" cy="687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CorelDRAW" r:id="rId5" imgW="26697765" imgH="26271284" progId="CorelDRAW.Graphic.14">
                  <p:embed/>
                </p:oleObj>
              </mc:Choice>
              <mc:Fallback>
                <p:oleObj name="CorelDRAW" r:id="rId5" imgW="26697765" imgH="26271284" progId="CorelDRAW.Graphic.14">
                  <p:embed/>
                  <p:pic>
                    <p:nvPicPr>
                      <p:cNvPr id="1843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"/>
                        <a:ext cx="9144000" cy="68738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329" name="Rectangle 49">
            <a:extLst>
              <a:ext uri="{FF2B5EF4-FFF2-40B4-BE49-F238E27FC236}">
                <a16:creationId xmlns:a16="http://schemas.microsoft.com/office/drawing/2014/main" id="{8EA01126-12D3-494B-8E5B-03A78F022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0" y="1384301"/>
            <a:ext cx="4846638" cy="5238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7341" name="Rectangle 61"/>
          <p:cNvSpPr>
            <a:spLocks noChangeArrowheads="1"/>
          </p:cNvSpPr>
          <p:nvPr/>
        </p:nvSpPr>
        <p:spPr bwMode="auto">
          <a:xfrm>
            <a:off x="1752600" y="3149600"/>
            <a:ext cx="8686800" cy="2514600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prstShdw prst="shdw17" dist="17961" dir="2700000">
              <a:srgbClr val="99995C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1831975" y="3338513"/>
            <a:ext cx="8686800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 Chỉ dùng điện khi cần thiết, ra khỏi nhà nhớ tắt đèn, quạt, tivi,…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 Tiết kiệm điện khi đun nấu, sưởi, là (ủi) quần áo (vì những việc này cần dùng nhiều năng lượng điện).</a:t>
            </a: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2667000" y="2074864"/>
            <a:ext cx="6858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cần sử dụng điện hợp lí, tránh lãng phí. Để tránh lãng phí điện, cần chú ý:</a:t>
            </a:r>
            <a:endParaRPr lang="en-US" altLang="en-US" sz="2800" b="1" i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439" name="Group 64"/>
          <p:cNvGrpSpPr>
            <a:grpSpLocks/>
          </p:cNvGrpSpPr>
          <p:nvPr/>
        </p:nvGrpSpPr>
        <p:grpSpPr bwMode="auto">
          <a:xfrm>
            <a:off x="1779589" y="1353118"/>
            <a:ext cx="854941" cy="767676"/>
            <a:chOff x="960" y="2551"/>
            <a:chExt cx="1481" cy="1649"/>
          </a:xfrm>
        </p:grpSpPr>
        <p:grpSp>
          <p:nvGrpSpPr>
            <p:cNvPr id="18445" name="Group 65"/>
            <p:cNvGrpSpPr>
              <a:grpSpLocks/>
            </p:cNvGrpSpPr>
            <p:nvPr/>
          </p:nvGrpSpPr>
          <p:grpSpPr bwMode="auto">
            <a:xfrm>
              <a:off x="960" y="2551"/>
              <a:ext cx="1481" cy="1236"/>
              <a:chOff x="480" y="2407"/>
              <a:chExt cx="1481" cy="1236"/>
            </a:xfrm>
          </p:grpSpPr>
          <p:sp>
            <p:nvSpPr>
              <p:cNvPr id="18447" name="Oval 66"/>
              <p:cNvSpPr>
                <a:spLocks noChangeArrowheads="1"/>
              </p:cNvSpPr>
              <p:nvPr/>
            </p:nvSpPr>
            <p:spPr bwMode="gray">
              <a:xfrm>
                <a:off x="480" y="2466"/>
                <a:ext cx="450" cy="111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4CCAE8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8448" name="Oval 67"/>
              <p:cNvSpPr>
                <a:spLocks noChangeArrowheads="1"/>
              </p:cNvSpPr>
              <p:nvPr/>
            </p:nvSpPr>
            <p:spPr bwMode="gray">
              <a:xfrm>
                <a:off x="480" y="2466"/>
                <a:ext cx="450" cy="1116"/>
              </a:xfrm>
              <a:prstGeom prst="ellipse">
                <a:avLst/>
              </a:prstGeom>
              <a:gradFill rotWithShape="1">
                <a:gsLst>
                  <a:gs pos="0">
                    <a:srgbClr val="4CCAE8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8449" name="Oval 68"/>
              <p:cNvSpPr>
                <a:spLocks noChangeArrowheads="1"/>
              </p:cNvSpPr>
              <p:nvPr/>
            </p:nvSpPr>
            <p:spPr bwMode="gray">
              <a:xfrm>
                <a:off x="583" y="2466"/>
                <a:ext cx="1378" cy="1116"/>
              </a:xfrm>
              <a:prstGeom prst="ellipse">
                <a:avLst/>
              </a:prstGeom>
              <a:gradFill rotWithShape="1">
                <a:gsLst>
                  <a:gs pos="0">
                    <a:srgbClr val="296D7E"/>
                  </a:gs>
                  <a:gs pos="50000">
                    <a:srgbClr val="4CCAE8"/>
                  </a:gs>
                  <a:gs pos="100000">
                    <a:srgbClr val="296D7E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8450" name="Oval 69"/>
              <p:cNvSpPr>
                <a:spLocks noChangeArrowheads="1"/>
              </p:cNvSpPr>
              <p:nvPr/>
            </p:nvSpPr>
            <p:spPr bwMode="gray">
              <a:xfrm>
                <a:off x="576" y="2456"/>
                <a:ext cx="1376" cy="1116"/>
              </a:xfrm>
              <a:prstGeom prst="ellipse">
                <a:avLst/>
              </a:prstGeom>
              <a:gradFill rotWithShape="1">
                <a:gsLst>
                  <a:gs pos="0">
                    <a:srgbClr val="308093"/>
                  </a:gs>
                  <a:gs pos="100000">
                    <a:srgbClr val="4CCAE8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8451" name="Oval 70"/>
              <p:cNvSpPr>
                <a:spLocks noChangeArrowheads="1"/>
              </p:cNvSpPr>
              <p:nvPr/>
            </p:nvSpPr>
            <p:spPr bwMode="gray">
              <a:xfrm>
                <a:off x="658" y="2466"/>
                <a:ext cx="1239" cy="1116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8452" name="Oval 71"/>
              <p:cNvSpPr>
                <a:spLocks noChangeArrowheads="1"/>
              </p:cNvSpPr>
              <p:nvPr/>
            </p:nvSpPr>
            <p:spPr bwMode="gray">
              <a:xfrm>
                <a:off x="678" y="2407"/>
                <a:ext cx="1200" cy="1236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8453" name="Oval 72"/>
              <p:cNvSpPr>
                <a:spLocks noChangeArrowheads="1"/>
              </p:cNvSpPr>
              <p:nvPr/>
            </p:nvSpPr>
            <p:spPr bwMode="gray">
              <a:xfrm>
                <a:off x="693" y="2414"/>
                <a:ext cx="1171" cy="120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8454" name="Oval 73"/>
              <p:cNvSpPr>
                <a:spLocks noChangeArrowheads="1"/>
              </p:cNvSpPr>
              <p:nvPr/>
            </p:nvSpPr>
            <p:spPr bwMode="gray">
              <a:xfrm>
                <a:off x="706" y="2426"/>
                <a:ext cx="1114" cy="1126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7354" name="Oval 74">
                <a:extLst>
                  <a:ext uri="{FF2B5EF4-FFF2-40B4-BE49-F238E27FC236}">
                    <a16:creationId xmlns:a16="http://schemas.microsoft.com/office/drawing/2014/main" id="{D45BC5C2-783D-4ABC-BA7B-28F4EB5F19B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69" y="2457"/>
                <a:ext cx="993" cy="917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1" hangingPunct="1">
                  <a:defRPr/>
                </a:pPr>
                <a:endParaRPr lang="en-US" altLang="en-US" sz="24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 3" panose="05040102010807070707" pitchFamily="18" charset="2"/>
                </a:endParaRPr>
              </a:p>
            </p:txBody>
          </p:sp>
        </p:grpSp>
        <p:sp>
          <p:nvSpPr>
            <p:cNvPr id="18446" name="Text Box 75"/>
            <p:cNvSpPr txBox="1">
              <a:spLocks noChangeArrowheads="1"/>
            </p:cNvSpPr>
            <p:nvPr/>
          </p:nvSpPr>
          <p:spPr bwMode="gray">
            <a:xfrm>
              <a:off x="1608" y="3208"/>
              <a:ext cx="320" cy="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rgbClr val="000000"/>
                </a:solidFill>
              </a:endParaRPr>
            </a:p>
          </p:txBody>
        </p:sp>
      </p:grpSp>
      <p:sp>
        <p:nvSpPr>
          <p:cNvPr id="97356" name="Text Box 76">
            <a:extLst>
              <a:ext uri="{FF2B5EF4-FFF2-40B4-BE49-F238E27FC236}">
                <a16:creationId xmlns:a16="http://schemas.microsoft.com/office/drawing/2014/main" id="{500EFF5D-33A6-4F74-9096-7F533E26A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2300" y="1446213"/>
            <a:ext cx="64293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HĐ</a:t>
            </a:r>
            <a:endParaRPr lang="en-US" altLang="en-US" sz="2400" b="1" dirty="0">
              <a:solidFill>
                <a:srgbClr val="3366FF"/>
              </a:solidFill>
              <a:effectLst>
                <a:outerShdw blurRad="38100" dist="38100" dir="2700000" algn="tl">
                  <a:srgbClr val="C0C0C0"/>
                </a:outerShdw>
              </a:effectLst>
              <a:sym typeface="Wingdings 3" panose="05040102010807070707" pitchFamily="18" charset="2"/>
            </a:endParaRPr>
          </a:p>
        </p:txBody>
      </p:sp>
      <p:sp>
        <p:nvSpPr>
          <p:cNvPr id="97357" name="Rectangle 77">
            <a:extLst>
              <a:ext uri="{FF2B5EF4-FFF2-40B4-BE49-F238E27FC236}">
                <a16:creationId xmlns:a16="http://schemas.microsoft.com/office/drawing/2014/main" id="{B93AB4B6-1548-4225-9E8B-47CD336B5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7275" y="1489076"/>
            <a:ext cx="325438" cy="3968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18442" name="Text Box 3"/>
          <p:cNvSpPr txBox="1">
            <a:spLocks noChangeArrowheads="1"/>
          </p:cNvSpPr>
          <p:nvPr/>
        </p:nvSpPr>
        <p:spPr bwMode="auto">
          <a:xfrm>
            <a:off x="2743200" y="6096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Khoa học:</a:t>
            </a:r>
            <a:endParaRPr lang="en-US" alt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3" name="Text Box 33"/>
          <p:cNvSpPr txBox="1">
            <a:spLocks noChangeArrowheads="1"/>
          </p:cNvSpPr>
          <p:nvPr/>
        </p:nvSpPr>
        <p:spPr bwMode="auto">
          <a:xfrm>
            <a:off x="4343400" y="625476"/>
            <a:ext cx="518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TOÀN VÀ TRÁNH LÃNG PHÍ KHI SỬ DỤNG ĐIỆN</a:t>
            </a:r>
            <a:endParaRPr lang="vi-VN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53662" y="469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1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7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8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520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2563584" y="1769790"/>
            <a:ext cx="6629400" cy="2613025"/>
          </a:xfrm>
          <a:prstGeom prst="cloudCallout">
            <a:avLst>
              <a:gd name="adj1" fmla="val -7324"/>
              <a:gd name="adj2" fmla="val 69222"/>
            </a:avLst>
          </a:prstGeom>
          <a:gradFill rotWithShape="1">
            <a:gsLst>
              <a:gs pos="0">
                <a:srgbClr val="CCFFFF"/>
              </a:gs>
              <a:gs pos="100000">
                <a:srgbClr val="00FFFF"/>
              </a:gs>
            </a:gsLst>
            <a:lin ang="5400000" scaled="1"/>
          </a:gradFill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GIỎI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EM!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09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2707275" y="1456281"/>
            <a:ext cx="6629400" cy="2613025"/>
          </a:xfrm>
          <a:prstGeom prst="cloudCallout">
            <a:avLst>
              <a:gd name="adj1" fmla="val -7324"/>
              <a:gd name="adj2" fmla="val 69222"/>
            </a:avLst>
          </a:prstGeom>
          <a:gradFill rotWithShape="1">
            <a:gsLst>
              <a:gs pos="0">
                <a:srgbClr val="CCFFFF"/>
              </a:gs>
              <a:gs pos="100000">
                <a:srgbClr val="00FFFF"/>
              </a:gs>
            </a:gsLst>
            <a:lin ang="5400000" scaled="1"/>
          </a:gradFill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Thế nào là vật dẫn điện? Cho ví dụ.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Thế nào là vật cách điện? Cho ví dụ. 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8309" y="459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4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2589711" y="607196"/>
            <a:ext cx="6629400" cy="2613025"/>
          </a:xfrm>
          <a:prstGeom prst="cloudCallout">
            <a:avLst>
              <a:gd name="adj1" fmla="val -7324"/>
              <a:gd name="adj2" fmla="val 69222"/>
            </a:avLst>
          </a:prstGeom>
          <a:gradFill rotWithShape="1">
            <a:gsLst>
              <a:gs pos="0">
                <a:srgbClr val="CCFFFF"/>
              </a:gs>
              <a:gs pos="100000">
                <a:srgbClr val="00FFFF"/>
              </a:gs>
            </a:gsLst>
            <a:lin ang="5400000" scaled="1"/>
          </a:gradFill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Thế nào là vật dẫn điện? Cho ví dụ.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Thế nào là vật cách điện? Cho ví dụ. 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432106" y="4262845"/>
            <a:ext cx="3810000" cy="13843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vật cho dòng điện chạy qua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5904411" y="4262845"/>
            <a:ext cx="4387850" cy="13843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vật không cho dòng điện chạy qua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206" y="6071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5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7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9"/>
          <p:cNvGraphicFramePr>
            <a:graphicFrameLocks noChangeAspect="1"/>
          </p:cNvGraphicFramePr>
          <p:nvPr/>
        </p:nvGraphicFramePr>
        <p:xfrm>
          <a:off x="1524000" y="1"/>
          <a:ext cx="9144000" cy="687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CorelDRAW" r:id="rId5" imgW="26697765" imgH="26271284" progId="CorelDRAW.Graphic.14">
                  <p:embed/>
                </p:oleObj>
              </mc:Choice>
              <mc:Fallback>
                <p:oleObj name="CorelDRAW" r:id="rId5" imgW="26697765" imgH="26271284" progId="CorelDRAW.Graphic.14">
                  <p:embed/>
                  <p:pic>
                    <p:nvPicPr>
                      <p:cNvPr id="5122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"/>
                        <a:ext cx="9144000" cy="68738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743200" y="533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Khoa học:</a:t>
            </a:r>
            <a:endParaRPr lang="en-US" alt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33" name="Text Box 33"/>
          <p:cNvSpPr txBox="1">
            <a:spLocks noChangeArrowheads="1"/>
          </p:cNvSpPr>
          <p:nvPr/>
        </p:nvSpPr>
        <p:spPr bwMode="auto">
          <a:xfrm>
            <a:off x="4267200" y="549276"/>
            <a:ext cx="5257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TOÀN VÀ TRÁNH LÃNG PHÍ KHI SỬ DỤNG ĐIỆN</a:t>
            </a:r>
            <a:endParaRPr lang="vi-VN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86" name="Rectangle 90">
            <a:extLst>
              <a:ext uri="{FF2B5EF4-FFF2-40B4-BE49-F238E27FC236}">
                <a16:creationId xmlns:a16="http://schemas.microsoft.com/office/drawing/2014/main" id="{05331D69-1076-4545-BD1F-93F9FE608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295401"/>
            <a:ext cx="7620000" cy="4921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188" name="Picture 9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1906588"/>
            <a:ext cx="3822700" cy="3427412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89" name="Picture 9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1908176"/>
            <a:ext cx="3624263" cy="3425825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90" name="Group 94"/>
          <p:cNvGrpSpPr>
            <a:grpSpLocks/>
          </p:cNvGrpSpPr>
          <p:nvPr/>
        </p:nvGrpSpPr>
        <p:grpSpPr bwMode="auto">
          <a:xfrm>
            <a:off x="1752601" y="1235643"/>
            <a:ext cx="854941" cy="767676"/>
            <a:chOff x="960" y="2551"/>
            <a:chExt cx="1481" cy="1649"/>
          </a:xfrm>
        </p:grpSpPr>
        <p:grpSp>
          <p:nvGrpSpPr>
            <p:cNvPr id="5135" name="Group 95"/>
            <p:cNvGrpSpPr>
              <a:grpSpLocks/>
            </p:cNvGrpSpPr>
            <p:nvPr/>
          </p:nvGrpSpPr>
          <p:grpSpPr bwMode="auto">
            <a:xfrm>
              <a:off x="960" y="2551"/>
              <a:ext cx="1481" cy="1236"/>
              <a:chOff x="480" y="2407"/>
              <a:chExt cx="1481" cy="1236"/>
            </a:xfrm>
          </p:grpSpPr>
          <p:sp>
            <p:nvSpPr>
              <p:cNvPr id="5137" name="Oval 96"/>
              <p:cNvSpPr>
                <a:spLocks noChangeArrowheads="1"/>
              </p:cNvSpPr>
              <p:nvPr/>
            </p:nvSpPr>
            <p:spPr bwMode="gray">
              <a:xfrm>
                <a:off x="480" y="2466"/>
                <a:ext cx="450" cy="111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4CCAE8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38" name="Oval 97"/>
              <p:cNvSpPr>
                <a:spLocks noChangeArrowheads="1"/>
              </p:cNvSpPr>
              <p:nvPr/>
            </p:nvSpPr>
            <p:spPr bwMode="gray">
              <a:xfrm>
                <a:off x="480" y="2466"/>
                <a:ext cx="450" cy="1116"/>
              </a:xfrm>
              <a:prstGeom prst="ellipse">
                <a:avLst/>
              </a:prstGeom>
              <a:gradFill rotWithShape="1">
                <a:gsLst>
                  <a:gs pos="0">
                    <a:srgbClr val="4CCAE8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39" name="Oval 98"/>
              <p:cNvSpPr>
                <a:spLocks noChangeArrowheads="1"/>
              </p:cNvSpPr>
              <p:nvPr/>
            </p:nvSpPr>
            <p:spPr bwMode="gray">
              <a:xfrm>
                <a:off x="583" y="2466"/>
                <a:ext cx="1378" cy="1116"/>
              </a:xfrm>
              <a:prstGeom prst="ellipse">
                <a:avLst/>
              </a:prstGeom>
              <a:gradFill rotWithShape="1">
                <a:gsLst>
                  <a:gs pos="0">
                    <a:srgbClr val="296D7E"/>
                  </a:gs>
                  <a:gs pos="50000">
                    <a:srgbClr val="4CCAE8"/>
                  </a:gs>
                  <a:gs pos="100000">
                    <a:srgbClr val="296D7E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40" name="Oval 99"/>
              <p:cNvSpPr>
                <a:spLocks noChangeArrowheads="1"/>
              </p:cNvSpPr>
              <p:nvPr/>
            </p:nvSpPr>
            <p:spPr bwMode="gray">
              <a:xfrm>
                <a:off x="576" y="2456"/>
                <a:ext cx="1376" cy="1116"/>
              </a:xfrm>
              <a:prstGeom prst="ellipse">
                <a:avLst/>
              </a:prstGeom>
              <a:gradFill rotWithShape="1">
                <a:gsLst>
                  <a:gs pos="0">
                    <a:srgbClr val="308093"/>
                  </a:gs>
                  <a:gs pos="100000">
                    <a:srgbClr val="4CCAE8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41" name="Oval 100"/>
              <p:cNvSpPr>
                <a:spLocks noChangeArrowheads="1"/>
              </p:cNvSpPr>
              <p:nvPr/>
            </p:nvSpPr>
            <p:spPr bwMode="gray">
              <a:xfrm>
                <a:off x="658" y="2466"/>
                <a:ext cx="1239" cy="1116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42" name="Oval 101"/>
              <p:cNvSpPr>
                <a:spLocks noChangeArrowheads="1"/>
              </p:cNvSpPr>
              <p:nvPr/>
            </p:nvSpPr>
            <p:spPr bwMode="gray">
              <a:xfrm>
                <a:off x="678" y="2407"/>
                <a:ext cx="1200" cy="1236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43" name="Oval 102"/>
              <p:cNvSpPr>
                <a:spLocks noChangeArrowheads="1"/>
              </p:cNvSpPr>
              <p:nvPr/>
            </p:nvSpPr>
            <p:spPr bwMode="gray">
              <a:xfrm>
                <a:off x="693" y="2414"/>
                <a:ext cx="1171" cy="120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44" name="Oval 103"/>
              <p:cNvSpPr>
                <a:spLocks noChangeArrowheads="1"/>
              </p:cNvSpPr>
              <p:nvPr/>
            </p:nvSpPr>
            <p:spPr bwMode="gray">
              <a:xfrm>
                <a:off x="706" y="2426"/>
                <a:ext cx="1114" cy="1126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200" name="Oval 104">
                <a:extLst>
                  <a:ext uri="{FF2B5EF4-FFF2-40B4-BE49-F238E27FC236}">
                    <a16:creationId xmlns:a16="http://schemas.microsoft.com/office/drawing/2014/main" id="{B6A0958C-DA68-4570-9EDC-EF093B0C828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69" y="2457"/>
                <a:ext cx="993" cy="917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1" hangingPunct="1">
                  <a:defRPr/>
                </a:pPr>
                <a:endParaRPr lang="en-US" altLang="en-US" sz="24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 3" panose="05040102010807070707" pitchFamily="18" charset="2"/>
                </a:endParaRPr>
              </a:p>
            </p:txBody>
          </p:sp>
        </p:grpSp>
        <p:sp>
          <p:nvSpPr>
            <p:cNvPr id="5136" name="Text Box 105"/>
            <p:cNvSpPr txBox="1">
              <a:spLocks noChangeArrowheads="1"/>
            </p:cNvSpPr>
            <p:nvPr/>
          </p:nvSpPr>
          <p:spPr bwMode="gray">
            <a:xfrm>
              <a:off x="1608" y="3208"/>
              <a:ext cx="320" cy="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rgbClr val="000000"/>
                </a:solidFill>
              </a:endParaRPr>
            </a:p>
          </p:txBody>
        </p:sp>
      </p:grpSp>
      <p:sp>
        <p:nvSpPr>
          <p:cNvPr id="4202" name="Text Box 106">
            <a:extLst>
              <a:ext uri="{FF2B5EF4-FFF2-40B4-BE49-F238E27FC236}">
                <a16:creationId xmlns:a16="http://schemas.microsoft.com/office/drawing/2014/main" id="{ACE262AF-17EE-4B35-89F2-0BC53746B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1" y="1295400"/>
            <a:ext cx="671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HĐ</a:t>
            </a:r>
            <a:endParaRPr lang="en-US" altLang="en-US" sz="2400" b="1">
              <a:solidFill>
                <a:srgbClr val="3366FF"/>
              </a:solidFill>
              <a:effectLst>
                <a:outerShdw blurRad="38100" dist="38100" dir="2700000" algn="tl">
                  <a:srgbClr val="C0C0C0"/>
                </a:outerShdw>
              </a:effectLst>
              <a:sym typeface="Wingdings 3" panose="05040102010807070707" pitchFamily="18" charset="2"/>
            </a:endParaRPr>
          </a:p>
        </p:txBody>
      </p:sp>
      <p:sp>
        <p:nvSpPr>
          <p:cNvPr id="4203" name="Rectangle 107">
            <a:extLst>
              <a:ext uri="{FF2B5EF4-FFF2-40B4-BE49-F238E27FC236}">
                <a16:creationId xmlns:a16="http://schemas.microsoft.com/office/drawing/2014/main" id="{1BF19B7C-98D2-4FC7-A451-AD4CCE1A5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364" y="1371601"/>
            <a:ext cx="325437" cy="3968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0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</a:p>
        </p:txBody>
      </p:sp>
      <p:sp>
        <p:nvSpPr>
          <p:cNvPr id="4205" name="Oval 109">
            <a:extLst>
              <a:ext uri="{FF2B5EF4-FFF2-40B4-BE49-F238E27FC236}">
                <a16:creationId xmlns:a16="http://schemas.microsoft.com/office/drawing/2014/main" id="{822F09B5-8D16-498F-90A1-67A640DBD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953000"/>
            <a:ext cx="3810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 b="1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4206" name="Oval 110">
            <a:extLst>
              <a:ext uri="{FF2B5EF4-FFF2-40B4-BE49-F238E27FC236}">
                <a16:creationId xmlns:a16="http://schemas.microsoft.com/office/drawing/2014/main" id="{16F4BF22-145C-44FD-9898-A039B77ED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4953000"/>
            <a:ext cx="3810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 b="1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4214" name="Text Box 118">
            <a:extLst>
              <a:ext uri="{FF2B5EF4-FFF2-40B4-BE49-F238E27FC236}">
                <a16:creationId xmlns:a16="http://schemas.microsoft.com/office/drawing/2014/main" id="{1772D9BE-57AB-41A8-9B42-5E0D4589B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472113"/>
            <a:ext cx="8091488" cy="1092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F"/>
              <a:defRPr/>
            </a:pP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2 SGK,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Làm như vậy có tác hại gì?</a:t>
            </a: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27421" y="393976"/>
            <a:ext cx="597452" cy="63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1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4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4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4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4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4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4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633" grpId="0"/>
      <p:bldP spid="4186" grpId="0"/>
      <p:bldP spid="4202" grpId="0"/>
      <p:bldP spid="4203" grpId="0"/>
      <p:bldP spid="4205" grpId="0" animBg="1"/>
      <p:bldP spid="4206" grpId="0" animBg="1"/>
      <p:bldP spid="4214" grpId="0"/>
      <p:bldP spid="42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1524000" y="1"/>
          <a:ext cx="9144000" cy="687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CorelDRAW" r:id="rId5" imgW="26697765" imgH="26271284" progId="CorelDRAW.Graphic.14">
                  <p:embed/>
                </p:oleObj>
              </mc:Choice>
              <mc:Fallback>
                <p:oleObj name="CorelDRAW" r:id="rId5" imgW="26697765" imgH="26271284" progId="CorelDRAW.Graphic.14">
                  <p:embed/>
                  <p:pic>
                    <p:nvPicPr>
                      <p:cNvPr id="61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"/>
                        <a:ext cx="9144000" cy="68738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70" name="Rectangle 6">
            <a:extLst>
              <a:ext uri="{FF2B5EF4-FFF2-40B4-BE49-F238E27FC236}">
                <a16:creationId xmlns:a16="http://schemas.microsoft.com/office/drawing/2014/main" id="{477C375C-496F-460F-B541-8EE95D9A4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295401"/>
            <a:ext cx="7620000" cy="4921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6149" name="Group 9"/>
          <p:cNvGrpSpPr>
            <a:grpSpLocks/>
          </p:cNvGrpSpPr>
          <p:nvPr/>
        </p:nvGrpSpPr>
        <p:grpSpPr bwMode="auto">
          <a:xfrm>
            <a:off x="1752601" y="1235643"/>
            <a:ext cx="854941" cy="767676"/>
            <a:chOff x="960" y="2551"/>
            <a:chExt cx="1481" cy="1649"/>
          </a:xfrm>
        </p:grpSpPr>
        <p:grpSp>
          <p:nvGrpSpPr>
            <p:cNvPr id="6174" name="Group 10"/>
            <p:cNvGrpSpPr>
              <a:grpSpLocks/>
            </p:cNvGrpSpPr>
            <p:nvPr/>
          </p:nvGrpSpPr>
          <p:grpSpPr bwMode="auto">
            <a:xfrm>
              <a:off x="960" y="2551"/>
              <a:ext cx="1481" cy="1236"/>
              <a:chOff x="480" y="2407"/>
              <a:chExt cx="1481" cy="1236"/>
            </a:xfrm>
          </p:grpSpPr>
          <p:sp>
            <p:nvSpPr>
              <p:cNvPr id="6176" name="Oval 11"/>
              <p:cNvSpPr>
                <a:spLocks noChangeArrowheads="1"/>
              </p:cNvSpPr>
              <p:nvPr/>
            </p:nvSpPr>
            <p:spPr bwMode="gray">
              <a:xfrm>
                <a:off x="480" y="2466"/>
                <a:ext cx="450" cy="111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4CCAE8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177" name="Oval 12"/>
              <p:cNvSpPr>
                <a:spLocks noChangeArrowheads="1"/>
              </p:cNvSpPr>
              <p:nvPr/>
            </p:nvSpPr>
            <p:spPr bwMode="gray">
              <a:xfrm>
                <a:off x="480" y="2466"/>
                <a:ext cx="450" cy="1116"/>
              </a:xfrm>
              <a:prstGeom prst="ellipse">
                <a:avLst/>
              </a:prstGeom>
              <a:gradFill rotWithShape="1">
                <a:gsLst>
                  <a:gs pos="0">
                    <a:srgbClr val="4CCAE8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178" name="Oval 13"/>
              <p:cNvSpPr>
                <a:spLocks noChangeArrowheads="1"/>
              </p:cNvSpPr>
              <p:nvPr/>
            </p:nvSpPr>
            <p:spPr bwMode="gray">
              <a:xfrm>
                <a:off x="583" y="2466"/>
                <a:ext cx="1378" cy="1116"/>
              </a:xfrm>
              <a:prstGeom prst="ellipse">
                <a:avLst/>
              </a:prstGeom>
              <a:gradFill rotWithShape="1">
                <a:gsLst>
                  <a:gs pos="0">
                    <a:srgbClr val="296D7E"/>
                  </a:gs>
                  <a:gs pos="50000">
                    <a:srgbClr val="4CCAE8"/>
                  </a:gs>
                  <a:gs pos="100000">
                    <a:srgbClr val="296D7E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179" name="Oval 14"/>
              <p:cNvSpPr>
                <a:spLocks noChangeArrowheads="1"/>
              </p:cNvSpPr>
              <p:nvPr/>
            </p:nvSpPr>
            <p:spPr bwMode="gray">
              <a:xfrm>
                <a:off x="576" y="2456"/>
                <a:ext cx="1376" cy="1116"/>
              </a:xfrm>
              <a:prstGeom prst="ellipse">
                <a:avLst/>
              </a:prstGeom>
              <a:gradFill rotWithShape="1">
                <a:gsLst>
                  <a:gs pos="0">
                    <a:srgbClr val="308093"/>
                  </a:gs>
                  <a:gs pos="100000">
                    <a:srgbClr val="4CCAE8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180" name="Oval 15"/>
              <p:cNvSpPr>
                <a:spLocks noChangeArrowheads="1"/>
              </p:cNvSpPr>
              <p:nvPr/>
            </p:nvSpPr>
            <p:spPr bwMode="gray">
              <a:xfrm>
                <a:off x="658" y="2466"/>
                <a:ext cx="1239" cy="1116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181" name="Oval 16"/>
              <p:cNvSpPr>
                <a:spLocks noChangeArrowheads="1"/>
              </p:cNvSpPr>
              <p:nvPr/>
            </p:nvSpPr>
            <p:spPr bwMode="gray">
              <a:xfrm>
                <a:off x="678" y="2407"/>
                <a:ext cx="1200" cy="1236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182" name="Oval 17"/>
              <p:cNvSpPr>
                <a:spLocks noChangeArrowheads="1"/>
              </p:cNvSpPr>
              <p:nvPr/>
            </p:nvSpPr>
            <p:spPr bwMode="gray">
              <a:xfrm>
                <a:off x="693" y="2414"/>
                <a:ext cx="1171" cy="120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183" name="Oval 18"/>
              <p:cNvSpPr>
                <a:spLocks noChangeArrowheads="1"/>
              </p:cNvSpPr>
              <p:nvPr/>
            </p:nvSpPr>
            <p:spPr bwMode="gray">
              <a:xfrm>
                <a:off x="706" y="2426"/>
                <a:ext cx="1114" cy="1126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13683" name="Oval 19">
                <a:extLst>
                  <a:ext uri="{FF2B5EF4-FFF2-40B4-BE49-F238E27FC236}">
                    <a16:creationId xmlns:a16="http://schemas.microsoft.com/office/drawing/2014/main" id="{023042B7-D890-4DC8-9F02-844241D5F03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69" y="2457"/>
                <a:ext cx="993" cy="917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1" hangingPunct="1">
                  <a:defRPr/>
                </a:pPr>
                <a:endParaRPr lang="en-US" altLang="en-US" sz="24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 3" panose="05040102010807070707" pitchFamily="18" charset="2"/>
                </a:endParaRPr>
              </a:p>
            </p:txBody>
          </p:sp>
        </p:grpSp>
        <p:sp>
          <p:nvSpPr>
            <p:cNvPr id="6175" name="Text Box 20"/>
            <p:cNvSpPr txBox="1">
              <a:spLocks noChangeArrowheads="1"/>
            </p:cNvSpPr>
            <p:nvPr/>
          </p:nvSpPr>
          <p:spPr bwMode="gray">
            <a:xfrm>
              <a:off x="1608" y="3208"/>
              <a:ext cx="320" cy="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rgbClr val="000000"/>
                </a:solidFill>
              </a:endParaRPr>
            </a:p>
          </p:txBody>
        </p:sp>
      </p:grpSp>
      <p:sp>
        <p:nvSpPr>
          <p:cNvPr id="113685" name="Text Box 21">
            <a:extLst>
              <a:ext uri="{FF2B5EF4-FFF2-40B4-BE49-F238E27FC236}">
                <a16:creationId xmlns:a16="http://schemas.microsoft.com/office/drawing/2014/main" id="{323312C5-BEFA-47D6-99CD-D152C9FB9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1" y="1295400"/>
            <a:ext cx="671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HĐ</a:t>
            </a:r>
            <a:endParaRPr lang="en-US" altLang="en-US" sz="2400" b="1">
              <a:solidFill>
                <a:srgbClr val="3366FF"/>
              </a:solidFill>
              <a:effectLst>
                <a:outerShdw blurRad="38100" dist="38100" dir="2700000" algn="tl">
                  <a:srgbClr val="C0C0C0"/>
                </a:outerShdw>
              </a:effectLst>
              <a:sym typeface="Wingdings 3" panose="05040102010807070707" pitchFamily="18" charset="2"/>
            </a:endParaRPr>
          </a:p>
        </p:txBody>
      </p:sp>
      <p:sp>
        <p:nvSpPr>
          <p:cNvPr id="113686" name="Rectangle 22">
            <a:extLst>
              <a:ext uri="{FF2B5EF4-FFF2-40B4-BE49-F238E27FC236}">
                <a16:creationId xmlns:a16="http://schemas.microsoft.com/office/drawing/2014/main" id="{D38A82E6-62C9-4C09-975C-7B8808FD3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364" y="1371601"/>
            <a:ext cx="325437" cy="3968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0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</a:p>
        </p:txBody>
      </p:sp>
      <p:graphicFrame>
        <p:nvGraphicFramePr>
          <p:cNvPr id="113744" name="Group 80">
            <a:extLst>
              <a:ext uri="{FF2B5EF4-FFF2-40B4-BE49-F238E27FC236}">
                <a16:creationId xmlns:a16="http://schemas.microsoft.com/office/drawing/2014/main" id="{6062E5E9-89F4-4286-AB12-B524EC4998D9}"/>
              </a:ext>
            </a:extLst>
          </p:cNvPr>
          <p:cNvGraphicFramePr>
            <a:graphicFrameLocks noGrp="1"/>
          </p:cNvGraphicFramePr>
          <p:nvPr/>
        </p:nvGraphicFramePr>
        <p:xfrm>
          <a:off x="1781175" y="2971801"/>
          <a:ext cx="8610600" cy="3616325"/>
        </p:xfrm>
        <a:graphic>
          <a:graphicData uri="http://schemas.openxmlformats.org/drawingml/2006/table">
            <a:tbl>
              <a:tblPr/>
              <a:tblGrid>
                <a:gridCol w="3429000">
                  <a:extLst>
                    <a:ext uri="{9D8B030D-6E8A-4147-A177-3AD203B41FA5}">
                      <a16:colId xmlns:a16="http://schemas.microsoft.com/office/drawing/2014/main" val="424251802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1461873576"/>
                    </a:ext>
                  </a:extLst>
                </a:gridCol>
              </a:tblGrid>
              <a:tr h="48767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1734683"/>
                  </a:ext>
                </a:extLst>
              </a:tr>
              <a:tr h="31286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2107764"/>
                  </a:ext>
                </a:extLst>
              </a:tr>
            </a:tbl>
          </a:graphicData>
        </a:graphic>
      </p:graphicFrame>
      <p:sp>
        <p:nvSpPr>
          <p:cNvPr id="113735" name="Line 71">
            <a:extLst>
              <a:ext uri="{FF2B5EF4-FFF2-40B4-BE49-F238E27FC236}">
                <a16:creationId xmlns:a16="http://schemas.microsoft.com/office/drawing/2014/main" id="{68A3B8B9-C35E-4819-A951-9459FE5F6B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0" y="3962400"/>
            <a:ext cx="85344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3736" name="Line 72">
            <a:extLst>
              <a:ext uri="{FF2B5EF4-FFF2-40B4-BE49-F238E27FC236}">
                <a16:creationId xmlns:a16="http://schemas.microsoft.com/office/drawing/2014/main" id="{BDE2C906-3B79-4FD4-B38D-05EA683CB5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0" y="4343400"/>
            <a:ext cx="85344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3737" name="Line 73">
            <a:extLst>
              <a:ext uri="{FF2B5EF4-FFF2-40B4-BE49-F238E27FC236}">
                <a16:creationId xmlns:a16="http://schemas.microsoft.com/office/drawing/2014/main" id="{55B4117A-D080-488A-8561-05FE773FDD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0" y="4724400"/>
            <a:ext cx="85344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3738" name="Line 74">
            <a:extLst>
              <a:ext uri="{FF2B5EF4-FFF2-40B4-BE49-F238E27FC236}">
                <a16:creationId xmlns:a16="http://schemas.microsoft.com/office/drawing/2014/main" id="{FF606C43-ABC9-4560-AFD6-704A55EBE1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0" y="5105400"/>
            <a:ext cx="85344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3739" name="Line 75">
            <a:extLst>
              <a:ext uri="{FF2B5EF4-FFF2-40B4-BE49-F238E27FC236}">
                <a16:creationId xmlns:a16="http://schemas.microsoft.com/office/drawing/2014/main" id="{A16B59EC-8956-4950-B39B-56B13F2AED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0" y="5486400"/>
            <a:ext cx="85344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3740" name="Line 76">
            <a:extLst>
              <a:ext uri="{FF2B5EF4-FFF2-40B4-BE49-F238E27FC236}">
                <a16:creationId xmlns:a16="http://schemas.microsoft.com/office/drawing/2014/main" id="{F90E34F0-DC2A-4DD4-98BD-61FD2AEEC3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0" y="5867400"/>
            <a:ext cx="85344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3741" name="Line 77">
            <a:extLst>
              <a:ext uri="{FF2B5EF4-FFF2-40B4-BE49-F238E27FC236}">
                <a16:creationId xmlns:a16="http://schemas.microsoft.com/office/drawing/2014/main" id="{C100E6D2-F7B2-440A-82DE-D9BE27C8F6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0" y="6248400"/>
            <a:ext cx="85344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3747" name="Text Box 83">
            <a:extLst>
              <a:ext uri="{FF2B5EF4-FFF2-40B4-BE49-F238E27FC236}">
                <a16:creationId xmlns:a16="http://schemas.microsoft.com/office/drawing/2014/main" id="{E6A4CC7D-778E-4023-A140-70152D762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133601"/>
            <a:ext cx="8763000" cy="8921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2600" b="1" dirty="0">
                <a:sym typeface="Wingdings" panose="05000000000000000000" pitchFamily="2" charset="2"/>
              </a:rPr>
              <a:t>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phòng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giật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  </a:t>
            </a:r>
          </a:p>
        </p:txBody>
      </p:sp>
      <p:sp>
        <p:nvSpPr>
          <p:cNvPr id="6171" name="Text Box 3"/>
          <p:cNvSpPr txBox="1">
            <a:spLocks noChangeArrowheads="1"/>
          </p:cNvSpPr>
          <p:nvPr/>
        </p:nvSpPr>
        <p:spPr bwMode="auto">
          <a:xfrm>
            <a:off x="2743200" y="4572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altLang="en-US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oa học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72" name="Text Box 33"/>
          <p:cNvSpPr txBox="1">
            <a:spLocks noChangeArrowheads="1"/>
          </p:cNvSpPr>
          <p:nvPr/>
        </p:nvSpPr>
        <p:spPr bwMode="auto">
          <a:xfrm>
            <a:off x="4343400" y="473076"/>
            <a:ext cx="518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TOÀN VÀ TRÁNH LÃNG PHÍ KHI SỬ DỤNG ĐIỆN</a:t>
            </a:r>
            <a:endParaRPr lang="vi-VN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63865" y="4853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1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524000" y="1"/>
          <a:ext cx="9144000" cy="687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CorelDRAW" r:id="rId5" imgW="26697765" imgH="26271284" progId="CorelDRAW.Graphic.14">
                  <p:embed/>
                </p:oleObj>
              </mc:Choice>
              <mc:Fallback>
                <p:oleObj name="CorelDRAW" r:id="rId5" imgW="26697765" imgH="26271284" progId="CorelDRAW.Graphic.14">
                  <p:embed/>
                  <p:pic>
                    <p:nvPicPr>
                      <p:cNvPr id="71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"/>
                        <a:ext cx="9144000" cy="68738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72" name="Group 6"/>
          <p:cNvGrpSpPr>
            <a:grpSpLocks/>
          </p:cNvGrpSpPr>
          <p:nvPr/>
        </p:nvGrpSpPr>
        <p:grpSpPr bwMode="auto">
          <a:xfrm>
            <a:off x="1905001" y="1464243"/>
            <a:ext cx="854941" cy="767676"/>
            <a:chOff x="960" y="2551"/>
            <a:chExt cx="1481" cy="1649"/>
          </a:xfrm>
        </p:grpSpPr>
        <p:grpSp>
          <p:nvGrpSpPr>
            <p:cNvPr id="7198" name="Group 7"/>
            <p:cNvGrpSpPr>
              <a:grpSpLocks/>
            </p:cNvGrpSpPr>
            <p:nvPr/>
          </p:nvGrpSpPr>
          <p:grpSpPr bwMode="auto">
            <a:xfrm>
              <a:off x="960" y="2551"/>
              <a:ext cx="1481" cy="1236"/>
              <a:chOff x="480" y="2407"/>
              <a:chExt cx="1481" cy="1236"/>
            </a:xfrm>
          </p:grpSpPr>
          <p:sp>
            <p:nvSpPr>
              <p:cNvPr id="7200" name="Oval 8"/>
              <p:cNvSpPr>
                <a:spLocks noChangeArrowheads="1"/>
              </p:cNvSpPr>
              <p:nvPr/>
            </p:nvSpPr>
            <p:spPr bwMode="gray">
              <a:xfrm>
                <a:off x="480" y="2466"/>
                <a:ext cx="450" cy="111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4CCAE8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201" name="Oval 9"/>
              <p:cNvSpPr>
                <a:spLocks noChangeArrowheads="1"/>
              </p:cNvSpPr>
              <p:nvPr/>
            </p:nvSpPr>
            <p:spPr bwMode="gray">
              <a:xfrm>
                <a:off x="480" y="2466"/>
                <a:ext cx="450" cy="1116"/>
              </a:xfrm>
              <a:prstGeom prst="ellipse">
                <a:avLst/>
              </a:prstGeom>
              <a:gradFill rotWithShape="1">
                <a:gsLst>
                  <a:gs pos="0">
                    <a:srgbClr val="4CCAE8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202" name="Oval 10"/>
              <p:cNvSpPr>
                <a:spLocks noChangeArrowheads="1"/>
              </p:cNvSpPr>
              <p:nvPr/>
            </p:nvSpPr>
            <p:spPr bwMode="gray">
              <a:xfrm>
                <a:off x="583" y="2466"/>
                <a:ext cx="1378" cy="1116"/>
              </a:xfrm>
              <a:prstGeom prst="ellipse">
                <a:avLst/>
              </a:prstGeom>
              <a:gradFill rotWithShape="1">
                <a:gsLst>
                  <a:gs pos="0">
                    <a:srgbClr val="296D7E"/>
                  </a:gs>
                  <a:gs pos="50000">
                    <a:srgbClr val="4CCAE8"/>
                  </a:gs>
                  <a:gs pos="100000">
                    <a:srgbClr val="296D7E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203" name="Oval 11"/>
              <p:cNvSpPr>
                <a:spLocks noChangeArrowheads="1"/>
              </p:cNvSpPr>
              <p:nvPr/>
            </p:nvSpPr>
            <p:spPr bwMode="gray">
              <a:xfrm>
                <a:off x="576" y="2456"/>
                <a:ext cx="1376" cy="1116"/>
              </a:xfrm>
              <a:prstGeom prst="ellipse">
                <a:avLst/>
              </a:prstGeom>
              <a:gradFill rotWithShape="1">
                <a:gsLst>
                  <a:gs pos="0">
                    <a:srgbClr val="308093"/>
                  </a:gs>
                  <a:gs pos="100000">
                    <a:srgbClr val="4CCAE8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204" name="Oval 12"/>
              <p:cNvSpPr>
                <a:spLocks noChangeArrowheads="1"/>
              </p:cNvSpPr>
              <p:nvPr/>
            </p:nvSpPr>
            <p:spPr bwMode="gray">
              <a:xfrm>
                <a:off x="658" y="2466"/>
                <a:ext cx="1239" cy="1116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205" name="Oval 13"/>
              <p:cNvSpPr>
                <a:spLocks noChangeArrowheads="1"/>
              </p:cNvSpPr>
              <p:nvPr/>
            </p:nvSpPr>
            <p:spPr bwMode="gray">
              <a:xfrm>
                <a:off x="678" y="2407"/>
                <a:ext cx="1200" cy="1236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206" name="Oval 14"/>
              <p:cNvSpPr>
                <a:spLocks noChangeArrowheads="1"/>
              </p:cNvSpPr>
              <p:nvPr/>
            </p:nvSpPr>
            <p:spPr bwMode="gray">
              <a:xfrm>
                <a:off x="693" y="2414"/>
                <a:ext cx="1171" cy="120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207" name="Oval 15"/>
              <p:cNvSpPr>
                <a:spLocks noChangeArrowheads="1"/>
              </p:cNvSpPr>
              <p:nvPr/>
            </p:nvSpPr>
            <p:spPr bwMode="gray">
              <a:xfrm>
                <a:off x="706" y="2426"/>
                <a:ext cx="1114" cy="1126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12656" name="Oval 16">
                <a:extLst>
                  <a:ext uri="{FF2B5EF4-FFF2-40B4-BE49-F238E27FC236}">
                    <a16:creationId xmlns:a16="http://schemas.microsoft.com/office/drawing/2014/main" id="{6F8C999E-898E-47EA-9BE9-010358F095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69" y="2457"/>
                <a:ext cx="993" cy="917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1" hangingPunct="1">
                  <a:defRPr/>
                </a:pPr>
                <a:endParaRPr lang="en-US" altLang="en-US" sz="24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 3" panose="05040102010807070707" pitchFamily="18" charset="2"/>
                </a:endParaRPr>
              </a:p>
            </p:txBody>
          </p:sp>
        </p:grpSp>
        <p:sp>
          <p:nvSpPr>
            <p:cNvPr id="7199" name="Text Box 17"/>
            <p:cNvSpPr txBox="1">
              <a:spLocks noChangeArrowheads="1"/>
            </p:cNvSpPr>
            <p:nvPr/>
          </p:nvSpPr>
          <p:spPr bwMode="gray">
            <a:xfrm>
              <a:off x="1608" y="3208"/>
              <a:ext cx="320" cy="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rgbClr val="000000"/>
                </a:solidFill>
              </a:endParaRPr>
            </a:p>
          </p:txBody>
        </p:sp>
      </p:grpSp>
      <p:sp>
        <p:nvSpPr>
          <p:cNvPr id="112658" name="Text Box 18">
            <a:extLst>
              <a:ext uri="{FF2B5EF4-FFF2-40B4-BE49-F238E27FC236}">
                <a16:creationId xmlns:a16="http://schemas.microsoft.com/office/drawing/2014/main" id="{FAF4D6EB-989F-4307-A81A-D7851CBB9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1524000"/>
            <a:ext cx="671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HĐ</a:t>
            </a:r>
            <a:endParaRPr lang="en-US" altLang="en-US" sz="2400" b="1">
              <a:solidFill>
                <a:srgbClr val="3366FF"/>
              </a:solidFill>
              <a:effectLst>
                <a:outerShdw blurRad="38100" dist="38100" dir="2700000" algn="tl">
                  <a:srgbClr val="C0C0C0"/>
                </a:outerShdw>
              </a:effectLst>
              <a:sym typeface="Wingdings 3" panose="05040102010807070707" pitchFamily="18" charset="2"/>
            </a:endParaRPr>
          </a:p>
        </p:txBody>
      </p:sp>
      <p:sp>
        <p:nvSpPr>
          <p:cNvPr id="112659" name="Rectangle 19">
            <a:extLst>
              <a:ext uri="{FF2B5EF4-FFF2-40B4-BE49-F238E27FC236}">
                <a16:creationId xmlns:a16="http://schemas.microsoft.com/office/drawing/2014/main" id="{DCC5E2F7-9566-4221-8FD9-40F2F2562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5764" y="1524001"/>
            <a:ext cx="6142037" cy="4921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2660" name="Rectangle 20">
            <a:extLst>
              <a:ext uri="{FF2B5EF4-FFF2-40B4-BE49-F238E27FC236}">
                <a16:creationId xmlns:a16="http://schemas.microsoft.com/office/drawing/2014/main" id="{E32BCD43-3938-4229-AB41-447880439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764" y="1600201"/>
            <a:ext cx="325437" cy="3968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0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</a:p>
        </p:txBody>
      </p:sp>
      <p:graphicFrame>
        <p:nvGraphicFramePr>
          <p:cNvPr id="112661" name="Group 21">
            <a:extLst>
              <a:ext uri="{FF2B5EF4-FFF2-40B4-BE49-F238E27FC236}">
                <a16:creationId xmlns:a16="http://schemas.microsoft.com/office/drawing/2014/main" id="{582704ED-4985-47CA-B3A5-95DB3D67779E}"/>
              </a:ext>
            </a:extLst>
          </p:cNvPr>
          <p:cNvGraphicFramePr>
            <a:graphicFrameLocks noGrp="1"/>
          </p:cNvGraphicFramePr>
          <p:nvPr/>
        </p:nvGraphicFramePr>
        <p:xfrm>
          <a:off x="1828800" y="2209800"/>
          <a:ext cx="8610600" cy="4425950"/>
        </p:xfrm>
        <a:graphic>
          <a:graphicData uri="http://schemas.openxmlformats.org/drawingml/2006/table">
            <a:tbl>
              <a:tblPr/>
              <a:tblGrid>
                <a:gridCol w="3429000">
                  <a:extLst>
                    <a:ext uri="{9D8B030D-6E8A-4147-A177-3AD203B41FA5}">
                      <a16:colId xmlns:a16="http://schemas.microsoft.com/office/drawing/2014/main" val="2276025932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638705880"/>
                    </a:ext>
                  </a:extLst>
                </a:gridCol>
              </a:tblGrid>
              <a:tr h="4889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8212979"/>
                  </a:ext>
                </a:extLst>
              </a:tr>
              <a:tr h="39370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6109431"/>
                  </a:ext>
                </a:extLst>
              </a:tr>
            </a:tbl>
          </a:graphicData>
        </a:graphic>
      </p:graphicFrame>
      <p:sp>
        <p:nvSpPr>
          <p:cNvPr id="143389" name="Text Box 29">
            <a:extLst>
              <a:ext uri="{FF2B5EF4-FFF2-40B4-BE49-F238E27FC236}">
                <a16:creationId xmlns:a16="http://schemas.microsoft.com/office/drawing/2014/main" id="{97AF3598-1D0D-489D-BCAA-261935D6F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667001"/>
            <a:ext cx="51054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3391" name="Text Box 31">
            <a:extLst>
              <a:ext uri="{FF2B5EF4-FFF2-40B4-BE49-F238E27FC236}">
                <a16:creationId xmlns:a16="http://schemas.microsoft.com/office/drawing/2014/main" id="{0CAB8B53-C446-4E4E-B64D-EE37DC8C3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429001"/>
            <a:ext cx="51816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3393" name="Text Box 33">
            <a:extLst>
              <a:ext uri="{FF2B5EF4-FFF2-40B4-BE49-F238E27FC236}">
                <a16:creationId xmlns:a16="http://schemas.microsoft.com/office/drawing/2014/main" id="{E02DFCD8-5875-4F83-BCD0-B7FEE4AA3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667001"/>
            <a:ext cx="338455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3394" name="Text Box 34">
            <a:extLst>
              <a:ext uri="{FF2B5EF4-FFF2-40B4-BE49-F238E27FC236}">
                <a16:creationId xmlns:a16="http://schemas.microsoft.com/office/drawing/2014/main" id="{7E255166-DCE1-40CA-ABD8-53483B993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521076"/>
            <a:ext cx="338455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3395" name="Text Box 35">
            <a:extLst>
              <a:ext uri="{FF2B5EF4-FFF2-40B4-BE49-F238E27FC236}">
                <a16:creationId xmlns:a16="http://schemas.microsoft.com/office/drawing/2014/main" id="{5FBA6E4C-4706-4C97-BC3E-B1B140279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362450"/>
            <a:ext cx="3384550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3396" name="Text Box 36">
            <a:extLst>
              <a:ext uri="{FF2B5EF4-FFF2-40B4-BE49-F238E27FC236}">
                <a16:creationId xmlns:a16="http://schemas.microsoft.com/office/drawing/2014/main" id="{73CD5BA5-B5B8-44DA-9446-6EE82B2B2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926" y="3902076"/>
            <a:ext cx="5197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3397" name="Text Box 37">
            <a:extLst>
              <a:ext uri="{FF2B5EF4-FFF2-40B4-BE49-F238E27FC236}">
                <a16:creationId xmlns:a16="http://schemas.microsoft.com/office/drawing/2014/main" id="{FE95107B-B459-4514-8FD8-0256DB4B5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4740276"/>
            <a:ext cx="5181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3401" name="Text Box 41">
            <a:extLst>
              <a:ext uri="{FF2B5EF4-FFF2-40B4-BE49-F238E27FC236}">
                <a16:creationId xmlns:a16="http://schemas.microsoft.com/office/drawing/2014/main" id="{1AFE8750-CBC6-4746-A71F-BED98617A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5578476"/>
            <a:ext cx="5181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vi-VN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7195" name="Text Box 3"/>
          <p:cNvSpPr txBox="1">
            <a:spLocks noChangeArrowheads="1"/>
          </p:cNvSpPr>
          <p:nvPr/>
        </p:nvSpPr>
        <p:spPr bwMode="auto">
          <a:xfrm>
            <a:off x="2743200" y="6858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altLang="en-US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oa học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6" name="Text Box 33"/>
          <p:cNvSpPr txBox="1">
            <a:spLocks noChangeArrowheads="1"/>
          </p:cNvSpPr>
          <p:nvPr/>
        </p:nvSpPr>
        <p:spPr bwMode="auto">
          <a:xfrm>
            <a:off x="4343400" y="701676"/>
            <a:ext cx="518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TOÀN VÀ TRÁNH LÃNG PHÍ KHI SỬ DỤNG ĐIỆN</a:t>
            </a:r>
            <a:endParaRPr lang="vi-VN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64774" y="645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7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1524000" y="1"/>
          <a:ext cx="9144000" cy="687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CorelDRAW" r:id="rId5" imgW="26697765" imgH="26271284" progId="CorelDRAW.Graphic.14">
                  <p:embed/>
                </p:oleObj>
              </mc:Choice>
              <mc:Fallback>
                <p:oleObj name="CorelDRAW" r:id="rId5" imgW="26697765" imgH="26271284" progId="CorelDRAW.Graphic.14">
                  <p:embed/>
                  <p:pic>
                    <p:nvPicPr>
                      <p:cNvPr id="81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"/>
                        <a:ext cx="9144000" cy="68738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Text Box 21"/>
          <p:cNvSpPr txBox="1">
            <a:spLocks noChangeArrowheads="1"/>
          </p:cNvSpPr>
          <p:nvPr/>
        </p:nvSpPr>
        <p:spPr bwMode="auto">
          <a:xfrm>
            <a:off x="1933575" y="1600200"/>
            <a:ext cx="8305800" cy="4572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100000">
                <a:srgbClr val="FF505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 </a:t>
            </a: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Khi nhìn thấy người bị điện giật em sẽ xử lý như thế nào? </a:t>
            </a:r>
          </a:p>
        </p:txBody>
      </p:sp>
      <p:pic>
        <p:nvPicPr>
          <p:cNvPr id="8196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2201864"/>
            <a:ext cx="4114800" cy="204787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3" y="4429125"/>
            <a:ext cx="4114800" cy="21717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3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4419601"/>
            <a:ext cx="4038600" cy="220027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89" name="Oval 37">
            <a:extLst>
              <a:ext uri="{FF2B5EF4-FFF2-40B4-BE49-F238E27FC236}">
                <a16:creationId xmlns:a16="http://schemas.microsoft.com/office/drawing/2014/main" id="{F57507A6-6079-4611-9BFA-446936794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314" y="2303464"/>
            <a:ext cx="384175" cy="3524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 b="1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74790" name="Oval 38">
            <a:extLst>
              <a:ext uri="{FF2B5EF4-FFF2-40B4-BE49-F238E27FC236}">
                <a16:creationId xmlns:a16="http://schemas.microsoft.com/office/drawing/2014/main" id="{39D33A12-FFD1-4C5D-8BEF-4E1A1FD51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0326" y="4522789"/>
            <a:ext cx="384175" cy="3524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 b="1" dirty="0">
                <a:solidFill>
                  <a:srgbClr val="FF3300"/>
                </a:solidFill>
              </a:rPr>
              <a:t>3</a:t>
            </a:r>
          </a:p>
        </p:txBody>
      </p:sp>
      <p:sp>
        <p:nvSpPr>
          <p:cNvPr id="74791" name="Oval 39">
            <a:extLst>
              <a:ext uri="{FF2B5EF4-FFF2-40B4-BE49-F238E27FC236}">
                <a16:creationId xmlns:a16="http://schemas.microsoft.com/office/drawing/2014/main" id="{0C7244F1-D6A4-49BB-81DB-853A059D4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4522789"/>
            <a:ext cx="384175" cy="3524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 b="1" dirty="0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8202" name="Text Box 3"/>
          <p:cNvSpPr txBox="1">
            <a:spLocks noChangeArrowheads="1"/>
          </p:cNvSpPr>
          <p:nvPr/>
        </p:nvSpPr>
        <p:spPr bwMode="auto">
          <a:xfrm>
            <a:off x="2743200" y="6858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Khoa học:</a:t>
            </a:r>
            <a:endParaRPr lang="en-US" alt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3" name="Text Box 33"/>
          <p:cNvSpPr txBox="1">
            <a:spLocks noChangeArrowheads="1"/>
          </p:cNvSpPr>
          <p:nvPr/>
        </p:nvSpPr>
        <p:spPr bwMode="auto">
          <a:xfrm>
            <a:off x="4343400" y="701676"/>
            <a:ext cx="518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TOÀN VÀ TRÁNH LÃNG PHÍ KHI SỬ DỤNG ĐIỆN</a:t>
            </a:r>
            <a:endParaRPr lang="vi-VN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57400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6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524000" y="1"/>
          <a:ext cx="9144000" cy="687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CorelDRAW" r:id="rId5" imgW="26697765" imgH="26271284" progId="CorelDRAW.Graphic.14">
                  <p:embed/>
                </p:oleObj>
              </mc:Choice>
              <mc:Fallback>
                <p:oleObj name="CorelDRAW" r:id="rId5" imgW="26697765" imgH="26271284" progId="CorelDRAW.Graphic.14">
                  <p:embed/>
                  <p:pic>
                    <p:nvPicPr>
                      <p:cNvPr id="921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"/>
                        <a:ext cx="9144000" cy="68738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219" name="Group 6"/>
          <p:cNvGrpSpPr>
            <a:grpSpLocks/>
          </p:cNvGrpSpPr>
          <p:nvPr/>
        </p:nvGrpSpPr>
        <p:grpSpPr bwMode="auto">
          <a:xfrm>
            <a:off x="2011364" y="1164207"/>
            <a:ext cx="854941" cy="767675"/>
            <a:chOff x="960" y="2551"/>
            <a:chExt cx="1481" cy="1649"/>
          </a:xfrm>
        </p:grpSpPr>
        <p:grpSp>
          <p:nvGrpSpPr>
            <p:cNvPr id="9229" name="Group 7"/>
            <p:cNvGrpSpPr>
              <a:grpSpLocks/>
            </p:cNvGrpSpPr>
            <p:nvPr/>
          </p:nvGrpSpPr>
          <p:grpSpPr bwMode="auto">
            <a:xfrm>
              <a:off x="960" y="2551"/>
              <a:ext cx="1481" cy="1236"/>
              <a:chOff x="480" y="2407"/>
              <a:chExt cx="1481" cy="1236"/>
            </a:xfrm>
          </p:grpSpPr>
          <p:sp>
            <p:nvSpPr>
              <p:cNvPr id="9231" name="Oval 8"/>
              <p:cNvSpPr>
                <a:spLocks noChangeArrowheads="1"/>
              </p:cNvSpPr>
              <p:nvPr/>
            </p:nvSpPr>
            <p:spPr bwMode="gray">
              <a:xfrm>
                <a:off x="480" y="2466"/>
                <a:ext cx="450" cy="111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4CCAE8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232" name="Oval 9"/>
              <p:cNvSpPr>
                <a:spLocks noChangeArrowheads="1"/>
              </p:cNvSpPr>
              <p:nvPr/>
            </p:nvSpPr>
            <p:spPr bwMode="gray">
              <a:xfrm>
                <a:off x="480" y="2466"/>
                <a:ext cx="450" cy="1116"/>
              </a:xfrm>
              <a:prstGeom prst="ellipse">
                <a:avLst/>
              </a:prstGeom>
              <a:gradFill rotWithShape="1">
                <a:gsLst>
                  <a:gs pos="0">
                    <a:srgbClr val="4CCAE8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233" name="Oval 10"/>
              <p:cNvSpPr>
                <a:spLocks noChangeArrowheads="1"/>
              </p:cNvSpPr>
              <p:nvPr/>
            </p:nvSpPr>
            <p:spPr bwMode="gray">
              <a:xfrm>
                <a:off x="583" y="2466"/>
                <a:ext cx="1378" cy="1116"/>
              </a:xfrm>
              <a:prstGeom prst="ellipse">
                <a:avLst/>
              </a:prstGeom>
              <a:gradFill rotWithShape="1">
                <a:gsLst>
                  <a:gs pos="0">
                    <a:srgbClr val="296D7E"/>
                  </a:gs>
                  <a:gs pos="50000">
                    <a:srgbClr val="4CCAE8"/>
                  </a:gs>
                  <a:gs pos="100000">
                    <a:srgbClr val="296D7E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234" name="Oval 11"/>
              <p:cNvSpPr>
                <a:spLocks noChangeArrowheads="1"/>
              </p:cNvSpPr>
              <p:nvPr/>
            </p:nvSpPr>
            <p:spPr bwMode="gray">
              <a:xfrm>
                <a:off x="576" y="2456"/>
                <a:ext cx="1376" cy="1116"/>
              </a:xfrm>
              <a:prstGeom prst="ellipse">
                <a:avLst/>
              </a:prstGeom>
              <a:gradFill rotWithShape="1">
                <a:gsLst>
                  <a:gs pos="0">
                    <a:srgbClr val="308093"/>
                  </a:gs>
                  <a:gs pos="100000">
                    <a:srgbClr val="4CCAE8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235" name="Oval 12"/>
              <p:cNvSpPr>
                <a:spLocks noChangeArrowheads="1"/>
              </p:cNvSpPr>
              <p:nvPr/>
            </p:nvSpPr>
            <p:spPr bwMode="gray">
              <a:xfrm>
                <a:off x="658" y="2466"/>
                <a:ext cx="1239" cy="1116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236" name="Oval 13"/>
              <p:cNvSpPr>
                <a:spLocks noChangeArrowheads="1"/>
              </p:cNvSpPr>
              <p:nvPr/>
            </p:nvSpPr>
            <p:spPr bwMode="gray">
              <a:xfrm>
                <a:off x="678" y="2407"/>
                <a:ext cx="1200" cy="1236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237" name="Oval 14"/>
              <p:cNvSpPr>
                <a:spLocks noChangeArrowheads="1"/>
              </p:cNvSpPr>
              <p:nvPr/>
            </p:nvSpPr>
            <p:spPr bwMode="gray">
              <a:xfrm>
                <a:off x="693" y="2414"/>
                <a:ext cx="1171" cy="120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238" name="Oval 15"/>
              <p:cNvSpPr>
                <a:spLocks noChangeArrowheads="1"/>
              </p:cNvSpPr>
              <p:nvPr/>
            </p:nvSpPr>
            <p:spPr bwMode="gray">
              <a:xfrm>
                <a:off x="706" y="2426"/>
                <a:ext cx="1114" cy="1126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3744" name="Oval 16">
                <a:extLst>
                  <a:ext uri="{FF2B5EF4-FFF2-40B4-BE49-F238E27FC236}">
                    <a16:creationId xmlns:a16="http://schemas.microsoft.com/office/drawing/2014/main" id="{F45E82F8-493D-4D54-BF4A-7D9967407FD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69" y="2457"/>
                <a:ext cx="993" cy="917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1" hangingPunct="1">
                  <a:defRPr/>
                </a:pPr>
                <a:endParaRPr lang="en-US" altLang="en-US" sz="24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 3" panose="05040102010807070707" pitchFamily="18" charset="2"/>
                </a:endParaRPr>
              </a:p>
            </p:txBody>
          </p:sp>
        </p:grpSp>
        <p:sp>
          <p:nvSpPr>
            <p:cNvPr id="9230" name="Text Box 17"/>
            <p:cNvSpPr txBox="1">
              <a:spLocks noChangeArrowheads="1"/>
            </p:cNvSpPr>
            <p:nvPr/>
          </p:nvSpPr>
          <p:spPr bwMode="gray">
            <a:xfrm>
              <a:off x="1608" y="3208"/>
              <a:ext cx="320" cy="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rgbClr val="000000"/>
                </a:solidFill>
              </a:endParaRPr>
            </a:p>
          </p:txBody>
        </p:sp>
      </p:grpSp>
      <p:sp>
        <p:nvSpPr>
          <p:cNvPr id="73746" name="Text Box 18">
            <a:extLst>
              <a:ext uri="{FF2B5EF4-FFF2-40B4-BE49-F238E27FC236}">
                <a16:creationId xmlns:a16="http://schemas.microsoft.com/office/drawing/2014/main" id="{E3B8A956-7DC6-4841-997B-FFE205733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563" y="1223963"/>
            <a:ext cx="671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HĐ</a:t>
            </a:r>
            <a:endParaRPr lang="en-US" altLang="en-US" sz="2400" b="1">
              <a:solidFill>
                <a:srgbClr val="3366FF"/>
              </a:solidFill>
              <a:effectLst>
                <a:outerShdw blurRad="38100" dist="38100" dir="2700000" algn="tl">
                  <a:srgbClr val="C0C0C0"/>
                </a:outerShdw>
              </a:effectLst>
              <a:sym typeface="Wingdings 3" panose="05040102010807070707" pitchFamily="18" charset="2"/>
            </a:endParaRPr>
          </a:p>
        </p:txBody>
      </p:sp>
      <p:sp>
        <p:nvSpPr>
          <p:cNvPr id="73747" name="Rectangle 19">
            <a:extLst>
              <a:ext uri="{FF2B5EF4-FFF2-40B4-BE49-F238E27FC236}">
                <a16:creationId xmlns:a16="http://schemas.microsoft.com/office/drawing/2014/main" id="{12945D48-5A0C-410E-8E5B-4E76B3900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1964" y="1219200"/>
            <a:ext cx="6142037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3748" name="Rectangle 20">
            <a:extLst>
              <a:ext uri="{FF2B5EF4-FFF2-40B4-BE49-F238E27FC236}">
                <a16:creationId xmlns:a16="http://schemas.microsoft.com/office/drawing/2014/main" id="{43730475-6950-42CF-A46C-EA5290E7A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125" y="1300164"/>
            <a:ext cx="325438" cy="3968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0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</a:p>
        </p:txBody>
      </p:sp>
      <p:sp>
        <p:nvSpPr>
          <p:cNvPr id="9223" name="AutoShape 55"/>
          <p:cNvSpPr>
            <a:spLocks noChangeArrowheads="1"/>
          </p:cNvSpPr>
          <p:nvPr/>
        </p:nvSpPr>
        <p:spPr bwMode="auto">
          <a:xfrm>
            <a:off x="1828800" y="1828800"/>
            <a:ext cx="8534400" cy="4800600"/>
          </a:xfrm>
          <a:prstGeom prst="flowChartAlternateProcess">
            <a:avLst/>
          </a:prstGeom>
          <a:solidFill>
            <a:srgbClr val="CCFFCC"/>
          </a:solidFill>
          <a:ln>
            <a:noFill/>
          </a:ln>
          <a:effectLst>
            <a:prstShdw prst="shdw17" dist="17961" dir="2700000">
              <a:srgbClr val="7A997A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4" name="Rectangle 57"/>
          <p:cNvSpPr>
            <a:spLocks noChangeArrowheads="1"/>
          </p:cNvSpPr>
          <p:nvPr/>
        </p:nvSpPr>
        <p:spPr bwMode="auto">
          <a:xfrm>
            <a:off x="1981200" y="1905000"/>
            <a:ext cx="8229600" cy="437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5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500" b="1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5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sz="2500" b="1" u="sng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</a:t>
            </a:r>
            <a:r>
              <a:rPr lang="en-US" altLang="en-US" sz="2500" b="1" u="sng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u="sng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500" b="1" u="sng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u="sng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500" b="1" u="sng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u="sng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500" b="1" u="sng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u="sng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5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900" b="1" dirty="0">
              <a:solidFill>
                <a:srgbClr val="FF505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altLang="en-US" sz="2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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600" b="1" dirty="0"/>
              <a:t> </a:t>
            </a:r>
            <a:r>
              <a:rPr lang="en-US" altLang="en-US" sz="2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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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que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225" name="Picture 59" descr="But chi bong di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1924050"/>
            <a:ext cx="742950" cy="7683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ext Box 3"/>
          <p:cNvSpPr txBox="1">
            <a:spLocks noChangeArrowheads="1"/>
          </p:cNvSpPr>
          <p:nvPr/>
        </p:nvSpPr>
        <p:spPr bwMode="auto">
          <a:xfrm>
            <a:off x="2743200" y="4572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Khoa học:</a:t>
            </a:r>
            <a:endParaRPr lang="en-US" alt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7" name="Text Box 33"/>
          <p:cNvSpPr txBox="1">
            <a:spLocks noChangeArrowheads="1"/>
          </p:cNvSpPr>
          <p:nvPr/>
        </p:nvSpPr>
        <p:spPr bwMode="auto">
          <a:xfrm>
            <a:off x="4343400" y="473076"/>
            <a:ext cx="518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TOÀN VÀ TRÁNH LÃNG PHÍ KHI SỬ DỤNG ĐIỆN</a:t>
            </a:r>
            <a:endParaRPr lang="vi-VN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66782" y="369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2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1524000" y="1"/>
          <a:ext cx="9144000" cy="687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CorelDRAW" r:id="rId6" imgW="26697765" imgH="26271284" progId="CorelDRAW.Graphic.14">
                  <p:embed/>
                </p:oleObj>
              </mc:Choice>
              <mc:Fallback>
                <p:oleObj name="CorelDRAW" r:id="rId6" imgW="26697765" imgH="26271284" progId="CorelDRAW.Graphic.14">
                  <p:embed/>
                  <p:pic>
                    <p:nvPicPr>
                      <p:cNvPr id="1024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"/>
                        <a:ext cx="9144000" cy="68738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243" name="Group 6"/>
          <p:cNvGrpSpPr>
            <a:grpSpLocks/>
          </p:cNvGrpSpPr>
          <p:nvPr/>
        </p:nvGrpSpPr>
        <p:grpSpPr bwMode="auto">
          <a:xfrm>
            <a:off x="1935164" y="1211832"/>
            <a:ext cx="854941" cy="767675"/>
            <a:chOff x="960" y="2551"/>
            <a:chExt cx="1481" cy="1649"/>
          </a:xfrm>
        </p:grpSpPr>
        <p:grpSp>
          <p:nvGrpSpPr>
            <p:cNvPr id="10271" name="Group 7"/>
            <p:cNvGrpSpPr>
              <a:grpSpLocks/>
            </p:cNvGrpSpPr>
            <p:nvPr/>
          </p:nvGrpSpPr>
          <p:grpSpPr bwMode="auto">
            <a:xfrm>
              <a:off x="960" y="2551"/>
              <a:ext cx="1481" cy="1236"/>
              <a:chOff x="480" y="2407"/>
              <a:chExt cx="1481" cy="1236"/>
            </a:xfrm>
          </p:grpSpPr>
          <p:sp>
            <p:nvSpPr>
              <p:cNvPr id="10273" name="Oval 8"/>
              <p:cNvSpPr>
                <a:spLocks noChangeArrowheads="1"/>
              </p:cNvSpPr>
              <p:nvPr/>
            </p:nvSpPr>
            <p:spPr bwMode="gray">
              <a:xfrm>
                <a:off x="480" y="2466"/>
                <a:ext cx="450" cy="111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4CCAE8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0274" name="Oval 9"/>
              <p:cNvSpPr>
                <a:spLocks noChangeArrowheads="1"/>
              </p:cNvSpPr>
              <p:nvPr/>
            </p:nvSpPr>
            <p:spPr bwMode="gray">
              <a:xfrm>
                <a:off x="480" y="2466"/>
                <a:ext cx="450" cy="1116"/>
              </a:xfrm>
              <a:prstGeom prst="ellipse">
                <a:avLst/>
              </a:prstGeom>
              <a:gradFill rotWithShape="1">
                <a:gsLst>
                  <a:gs pos="0">
                    <a:srgbClr val="4CCAE8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0275" name="Oval 10"/>
              <p:cNvSpPr>
                <a:spLocks noChangeArrowheads="1"/>
              </p:cNvSpPr>
              <p:nvPr/>
            </p:nvSpPr>
            <p:spPr bwMode="gray">
              <a:xfrm>
                <a:off x="583" y="2466"/>
                <a:ext cx="1378" cy="1116"/>
              </a:xfrm>
              <a:prstGeom prst="ellipse">
                <a:avLst/>
              </a:prstGeom>
              <a:gradFill rotWithShape="1">
                <a:gsLst>
                  <a:gs pos="0">
                    <a:srgbClr val="296D7E"/>
                  </a:gs>
                  <a:gs pos="50000">
                    <a:srgbClr val="4CCAE8"/>
                  </a:gs>
                  <a:gs pos="100000">
                    <a:srgbClr val="296D7E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0276" name="Oval 11"/>
              <p:cNvSpPr>
                <a:spLocks noChangeArrowheads="1"/>
              </p:cNvSpPr>
              <p:nvPr/>
            </p:nvSpPr>
            <p:spPr bwMode="gray">
              <a:xfrm>
                <a:off x="576" y="2456"/>
                <a:ext cx="1376" cy="1116"/>
              </a:xfrm>
              <a:prstGeom prst="ellipse">
                <a:avLst/>
              </a:prstGeom>
              <a:gradFill rotWithShape="1">
                <a:gsLst>
                  <a:gs pos="0">
                    <a:srgbClr val="308093"/>
                  </a:gs>
                  <a:gs pos="100000">
                    <a:srgbClr val="4CCAE8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0277" name="Oval 12"/>
              <p:cNvSpPr>
                <a:spLocks noChangeArrowheads="1"/>
              </p:cNvSpPr>
              <p:nvPr/>
            </p:nvSpPr>
            <p:spPr bwMode="gray">
              <a:xfrm>
                <a:off x="658" y="2466"/>
                <a:ext cx="1239" cy="1116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0278" name="Oval 13"/>
              <p:cNvSpPr>
                <a:spLocks noChangeArrowheads="1"/>
              </p:cNvSpPr>
              <p:nvPr/>
            </p:nvSpPr>
            <p:spPr bwMode="gray">
              <a:xfrm>
                <a:off x="678" y="2407"/>
                <a:ext cx="1200" cy="1236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0279" name="Oval 14"/>
              <p:cNvSpPr>
                <a:spLocks noChangeArrowheads="1"/>
              </p:cNvSpPr>
              <p:nvPr/>
            </p:nvSpPr>
            <p:spPr bwMode="gray">
              <a:xfrm>
                <a:off x="693" y="2414"/>
                <a:ext cx="1171" cy="120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0280" name="Oval 15"/>
              <p:cNvSpPr>
                <a:spLocks noChangeArrowheads="1"/>
              </p:cNvSpPr>
              <p:nvPr/>
            </p:nvSpPr>
            <p:spPr bwMode="gray">
              <a:xfrm>
                <a:off x="706" y="2426"/>
                <a:ext cx="1114" cy="1126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83984" name="Oval 16">
                <a:extLst>
                  <a:ext uri="{FF2B5EF4-FFF2-40B4-BE49-F238E27FC236}">
                    <a16:creationId xmlns:a16="http://schemas.microsoft.com/office/drawing/2014/main" id="{84A03740-4C23-4A15-B1C4-8EC3E23D092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69" y="2457"/>
                <a:ext cx="993" cy="917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1" hangingPunct="1">
                  <a:defRPr/>
                </a:pPr>
                <a:endParaRPr lang="en-US" altLang="en-US" sz="24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 3" panose="05040102010807070707" pitchFamily="18" charset="2"/>
                </a:endParaRPr>
              </a:p>
            </p:txBody>
          </p:sp>
        </p:grpSp>
        <p:sp>
          <p:nvSpPr>
            <p:cNvPr id="10272" name="Text Box 17"/>
            <p:cNvSpPr txBox="1">
              <a:spLocks noChangeArrowheads="1"/>
            </p:cNvSpPr>
            <p:nvPr/>
          </p:nvSpPr>
          <p:spPr bwMode="gray">
            <a:xfrm>
              <a:off x="1608" y="3208"/>
              <a:ext cx="320" cy="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rgbClr val="000000"/>
                </a:solidFill>
              </a:endParaRPr>
            </a:p>
          </p:txBody>
        </p:sp>
      </p:grpSp>
      <p:sp>
        <p:nvSpPr>
          <p:cNvPr id="83986" name="Text Box 18">
            <a:extLst>
              <a:ext uri="{FF2B5EF4-FFF2-40B4-BE49-F238E27FC236}">
                <a16:creationId xmlns:a16="http://schemas.microsoft.com/office/drawing/2014/main" id="{B984CF31-9A97-48C3-A598-CA0BD233D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363" y="1271588"/>
            <a:ext cx="671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HĐ</a:t>
            </a:r>
            <a:endParaRPr lang="en-US" altLang="en-US" sz="2400" b="1">
              <a:solidFill>
                <a:srgbClr val="3366FF"/>
              </a:solidFill>
              <a:effectLst>
                <a:outerShdw blurRad="38100" dist="38100" dir="2700000" algn="tl">
                  <a:srgbClr val="C0C0C0"/>
                </a:outerShdw>
              </a:effectLst>
              <a:sym typeface="Wingdings 3" panose="05040102010807070707" pitchFamily="18" charset="2"/>
            </a:endParaRPr>
          </a:p>
        </p:txBody>
      </p:sp>
      <p:sp>
        <p:nvSpPr>
          <p:cNvPr id="83987" name="Rectangle 19">
            <a:extLst>
              <a:ext uri="{FF2B5EF4-FFF2-40B4-BE49-F238E27FC236}">
                <a16:creationId xmlns:a16="http://schemas.microsoft.com/office/drawing/2014/main" id="{72870E35-89BC-4A61-8C43-48B38C840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5764" y="1266825"/>
            <a:ext cx="6751637" cy="4889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3988" name="Rectangle 20">
            <a:extLst>
              <a:ext uri="{FF2B5EF4-FFF2-40B4-BE49-F238E27FC236}">
                <a16:creationId xmlns:a16="http://schemas.microsoft.com/office/drawing/2014/main" id="{B0F28F1A-6D28-4596-BDC5-E179895E5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925" y="1347789"/>
            <a:ext cx="325438" cy="3968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0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</a:p>
        </p:txBody>
      </p:sp>
      <p:sp>
        <p:nvSpPr>
          <p:cNvPr id="148486" name="Text Box 6"/>
          <p:cNvSpPr txBox="1">
            <a:spLocks noChangeArrowheads="1"/>
          </p:cNvSpPr>
          <p:nvPr/>
        </p:nvSpPr>
        <p:spPr bwMode="auto">
          <a:xfrm>
            <a:off x="3048000" y="2755900"/>
            <a:ext cx="72390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- Điều gì có thể xảy ra nếu sử dụng nguồn điện </a:t>
            </a:r>
            <a:r>
              <a:rPr lang="en-US" altLang="en-US" sz="26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12V </a:t>
            </a: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(vôn) cho vật dùng điện có số vôn quy định là </a:t>
            </a:r>
            <a:r>
              <a:rPr lang="en-US" altLang="en-US" sz="26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6V</a:t>
            </a: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(vôn)?</a:t>
            </a:r>
          </a:p>
        </p:txBody>
      </p:sp>
      <p:grpSp>
        <p:nvGrpSpPr>
          <p:cNvPr id="83993" name="Group 25"/>
          <p:cNvGrpSpPr>
            <a:grpSpLocks/>
          </p:cNvGrpSpPr>
          <p:nvPr/>
        </p:nvGrpSpPr>
        <p:grpSpPr bwMode="auto">
          <a:xfrm>
            <a:off x="1914526" y="1940493"/>
            <a:ext cx="854941" cy="767676"/>
            <a:chOff x="960" y="2551"/>
            <a:chExt cx="1481" cy="1649"/>
          </a:xfrm>
        </p:grpSpPr>
        <p:grpSp>
          <p:nvGrpSpPr>
            <p:cNvPr id="10260" name="Group 26"/>
            <p:cNvGrpSpPr>
              <a:grpSpLocks/>
            </p:cNvGrpSpPr>
            <p:nvPr/>
          </p:nvGrpSpPr>
          <p:grpSpPr bwMode="auto">
            <a:xfrm>
              <a:off x="960" y="2551"/>
              <a:ext cx="1481" cy="1236"/>
              <a:chOff x="480" y="2407"/>
              <a:chExt cx="1481" cy="1236"/>
            </a:xfrm>
          </p:grpSpPr>
          <p:sp>
            <p:nvSpPr>
              <p:cNvPr id="10262" name="Oval 27"/>
              <p:cNvSpPr>
                <a:spLocks noChangeArrowheads="1"/>
              </p:cNvSpPr>
              <p:nvPr/>
            </p:nvSpPr>
            <p:spPr bwMode="gray">
              <a:xfrm>
                <a:off x="480" y="2466"/>
                <a:ext cx="450" cy="111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4CCAE8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0263" name="Oval 28"/>
              <p:cNvSpPr>
                <a:spLocks noChangeArrowheads="1"/>
              </p:cNvSpPr>
              <p:nvPr/>
            </p:nvSpPr>
            <p:spPr bwMode="gray">
              <a:xfrm>
                <a:off x="480" y="2466"/>
                <a:ext cx="450" cy="1116"/>
              </a:xfrm>
              <a:prstGeom prst="ellipse">
                <a:avLst/>
              </a:prstGeom>
              <a:gradFill rotWithShape="1">
                <a:gsLst>
                  <a:gs pos="0">
                    <a:srgbClr val="4CCAE8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0264" name="Oval 29"/>
              <p:cNvSpPr>
                <a:spLocks noChangeArrowheads="1"/>
              </p:cNvSpPr>
              <p:nvPr/>
            </p:nvSpPr>
            <p:spPr bwMode="gray">
              <a:xfrm>
                <a:off x="583" y="2466"/>
                <a:ext cx="1378" cy="1116"/>
              </a:xfrm>
              <a:prstGeom prst="ellipse">
                <a:avLst/>
              </a:prstGeom>
              <a:gradFill rotWithShape="1">
                <a:gsLst>
                  <a:gs pos="0">
                    <a:srgbClr val="296D7E"/>
                  </a:gs>
                  <a:gs pos="50000">
                    <a:srgbClr val="4CCAE8"/>
                  </a:gs>
                  <a:gs pos="100000">
                    <a:srgbClr val="296D7E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0265" name="Oval 30"/>
              <p:cNvSpPr>
                <a:spLocks noChangeArrowheads="1"/>
              </p:cNvSpPr>
              <p:nvPr/>
            </p:nvSpPr>
            <p:spPr bwMode="gray">
              <a:xfrm>
                <a:off x="576" y="2456"/>
                <a:ext cx="1376" cy="1116"/>
              </a:xfrm>
              <a:prstGeom prst="ellipse">
                <a:avLst/>
              </a:prstGeom>
              <a:gradFill rotWithShape="1">
                <a:gsLst>
                  <a:gs pos="0">
                    <a:srgbClr val="308093"/>
                  </a:gs>
                  <a:gs pos="100000">
                    <a:srgbClr val="4CCAE8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0266" name="Oval 31"/>
              <p:cNvSpPr>
                <a:spLocks noChangeArrowheads="1"/>
              </p:cNvSpPr>
              <p:nvPr/>
            </p:nvSpPr>
            <p:spPr bwMode="gray">
              <a:xfrm>
                <a:off x="658" y="2466"/>
                <a:ext cx="1239" cy="1116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0267" name="Oval 32"/>
              <p:cNvSpPr>
                <a:spLocks noChangeArrowheads="1"/>
              </p:cNvSpPr>
              <p:nvPr/>
            </p:nvSpPr>
            <p:spPr bwMode="gray">
              <a:xfrm>
                <a:off x="678" y="2407"/>
                <a:ext cx="1200" cy="1236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0268" name="Oval 33"/>
              <p:cNvSpPr>
                <a:spLocks noChangeArrowheads="1"/>
              </p:cNvSpPr>
              <p:nvPr/>
            </p:nvSpPr>
            <p:spPr bwMode="gray">
              <a:xfrm>
                <a:off x="693" y="2414"/>
                <a:ext cx="1171" cy="120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0269" name="Oval 34"/>
              <p:cNvSpPr>
                <a:spLocks noChangeArrowheads="1"/>
              </p:cNvSpPr>
              <p:nvPr/>
            </p:nvSpPr>
            <p:spPr bwMode="gray">
              <a:xfrm>
                <a:off x="706" y="2426"/>
                <a:ext cx="1114" cy="1126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84003" name="Oval 35">
                <a:extLst>
                  <a:ext uri="{FF2B5EF4-FFF2-40B4-BE49-F238E27FC236}">
                    <a16:creationId xmlns:a16="http://schemas.microsoft.com/office/drawing/2014/main" id="{6D030DB0-D585-427C-A83E-7E6355F0A38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69" y="2457"/>
                <a:ext cx="993" cy="917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1" hangingPunct="1">
                  <a:defRPr/>
                </a:pPr>
                <a:endParaRPr lang="en-US" altLang="en-US" sz="24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 3" panose="05040102010807070707" pitchFamily="18" charset="2"/>
                </a:endParaRPr>
              </a:p>
            </p:txBody>
          </p:sp>
        </p:grpSp>
        <p:sp>
          <p:nvSpPr>
            <p:cNvPr id="10261" name="Text Box 36"/>
            <p:cNvSpPr txBox="1">
              <a:spLocks noChangeArrowheads="1"/>
            </p:cNvSpPr>
            <p:nvPr/>
          </p:nvSpPr>
          <p:spPr bwMode="gray">
            <a:xfrm>
              <a:off x="1608" y="3208"/>
              <a:ext cx="320" cy="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rgbClr val="000000"/>
                </a:solidFill>
              </a:endParaRPr>
            </a:p>
          </p:txBody>
        </p:sp>
      </p:grpSp>
      <p:sp>
        <p:nvSpPr>
          <p:cNvPr id="84005" name="Text Box 37">
            <a:extLst>
              <a:ext uri="{FF2B5EF4-FFF2-40B4-BE49-F238E27FC236}">
                <a16:creationId xmlns:a16="http://schemas.microsoft.com/office/drawing/2014/main" id="{953A194C-DCCE-4662-A5EC-613DD53CF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726" y="2000250"/>
            <a:ext cx="671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HĐ</a:t>
            </a:r>
            <a:endParaRPr lang="en-US" altLang="en-US" sz="2400" b="1">
              <a:solidFill>
                <a:srgbClr val="3366FF"/>
              </a:solidFill>
              <a:effectLst>
                <a:outerShdw blurRad="38100" dist="38100" dir="2700000" algn="tl">
                  <a:srgbClr val="C0C0C0"/>
                </a:outerShdw>
              </a:effectLst>
              <a:sym typeface="Wingdings 3" panose="05040102010807070707" pitchFamily="18" charset="2"/>
            </a:endParaRPr>
          </a:p>
        </p:txBody>
      </p:sp>
      <p:sp>
        <p:nvSpPr>
          <p:cNvPr id="84007" name="Rectangle 39">
            <a:extLst>
              <a:ext uri="{FF2B5EF4-FFF2-40B4-BE49-F238E27FC236}">
                <a16:creationId xmlns:a16="http://schemas.microsoft.com/office/drawing/2014/main" id="{F4508E03-1410-46B4-8BAA-ADDBBD731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7289" y="2076451"/>
            <a:ext cx="325437" cy="3968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0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pic>
        <p:nvPicPr>
          <p:cNvPr id="84008" name="Picture 4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4067176"/>
            <a:ext cx="4067175" cy="25622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8517E97-1FEB-45B5-807D-0A3B8BCD5951}"/>
              </a:ext>
            </a:extLst>
          </p:cNvPr>
          <p:cNvSpPr/>
          <p:nvPr/>
        </p:nvSpPr>
        <p:spPr>
          <a:xfrm>
            <a:off x="4330700" y="4371975"/>
            <a:ext cx="317500" cy="317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Oval Callout 7"/>
          <p:cNvSpPr>
            <a:spLocks noChangeArrowheads="1"/>
          </p:cNvSpPr>
          <p:nvPr/>
        </p:nvSpPr>
        <p:spPr bwMode="auto">
          <a:xfrm>
            <a:off x="6477000" y="3762375"/>
            <a:ext cx="3276600" cy="914400"/>
          </a:xfrm>
          <a:prstGeom prst="wedgeEllipseCallout">
            <a:avLst>
              <a:gd name="adj1" fmla="val -106782"/>
              <a:gd name="adj2" fmla="val 30556"/>
            </a:avLst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rgbClr val="000066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12V = 12 vôn</a:t>
            </a:r>
            <a:endParaRPr lang="en-US" altLang="en-US" sz="2600" b="1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4011" name="Rectangle 43">
            <a:extLst>
              <a:ext uri="{FF2B5EF4-FFF2-40B4-BE49-F238E27FC236}">
                <a16:creationId xmlns:a16="http://schemas.microsoft.com/office/drawing/2014/main" id="{3C158688-20CD-4196-A7D8-1488153BF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1" y="1828801"/>
            <a:ext cx="7439025" cy="8858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nl-NL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tránh gây hỏng ổ điện và tìm hiểu vai trò của cầu chì, công tơ điện.</a:t>
            </a: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012" name="AutoShape 44"/>
          <p:cNvSpPr>
            <a:spLocks noChangeArrowheads="1"/>
          </p:cNvSpPr>
          <p:nvPr/>
        </p:nvSpPr>
        <p:spPr bwMode="auto">
          <a:xfrm>
            <a:off x="7391400" y="4953001"/>
            <a:ext cx="2819400" cy="1624013"/>
          </a:xfrm>
          <a:prstGeom prst="flowChartAlternateProcess">
            <a:avLst/>
          </a:prstGeom>
          <a:solidFill>
            <a:srgbClr val="CCFFCC"/>
          </a:solidFill>
          <a:ln>
            <a:noFill/>
          </a:ln>
          <a:effectLst>
            <a:prstShdw prst="shdw17" dist="17961" dir="2700000">
              <a:srgbClr val="7A997A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7315200" y="5180014"/>
            <a:ext cx="28956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/>
              <a:t>Vật dùng điện có thể bị hỏng.</a:t>
            </a:r>
            <a:endParaRPr lang="en-US" altLang="en-US" sz="2800"/>
          </a:p>
        </p:txBody>
      </p:sp>
      <p:sp>
        <p:nvSpPr>
          <p:cNvPr id="10257" name="Text Box 3"/>
          <p:cNvSpPr txBox="1">
            <a:spLocks noChangeArrowheads="1"/>
          </p:cNvSpPr>
          <p:nvPr/>
        </p:nvSpPr>
        <p:spPr bwMode="auto">
          <a:xfrm>
            <a:off x="2743200" y="4572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Khoa học:</a:t>
            </a:r>
            <a:endParaRPr lang="en-US" alt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8" name="Text Box 33"/>
          <p:cNvSpPr txBox="1">
            <a:spLocks noChangeArrowheads="1"/>
          </p:cNvSpPr>
          <p:nvPr/>
        </p:nvSpPr>
        <p:spPr bwMode="auto">
          <a:xfrm>
            <a:off x="4343400" y="473076"/>
            <a:ext cx="518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TOÀN VÀ TRÁNH LÃNG PHÍ KHI SỬ DỤNG ĐIỆN</a:t>
            </a:r>
            <a:endParaRPr lang="vi-VN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22489" y="409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7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9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0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40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4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4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40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4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4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8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40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4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4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4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4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4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8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8486" grpId="0"/>
      <p:bldP spid="84005" grpId="0"/>
      <p:bldP spid="84007" grpId="0"/>
      <p:bldP spid="7" grpId="0" animBg="1"/>
      <p:bldP spid="8" grpId="0" animBg="1"/>
      <p:bldP spid="84011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</TotalTime>
  <Words>857</Words>
  <Application>Microsoft Office PowerPoint</Application>
  <PresentationFormat>Widescreen</PresentationFormat>
  <Paragraphs>115</Paragraphs>
  <Slides>17</Slides>
  <Notes>1</Notes>
  <HiddenSlides>0</HiddenSlides>
  <MMClips>15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.VnTifani HeavyH</vt:lpstr>
      <vt:lpstr>Arial</vt:lpstr>
      <vt:lpstr>Calibri</vt:lpstr>
      <vt:lpstr>Calibri Light</vt:lpstr>
      <vt:lpstr>Tahoma</vt:lpstr>
      <vt:lpstr>Times New Roman</vt:lpstr>
      <vt:lpstr>VNI-Times</vt:lpstr>
      <vt:lpstr>Wingdings</vt:lpstr>
      <vt:lpstr>Wingdings 3</vt:lpstr>
      <vt:lpstr>Office Theme</vt:lpstr>
      <vt:lpstr>CorelDRAW</vt:lpstr>
      <vt:lpstr>Trường Tiểu học Tân Nhựt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Tiểu học Tân Nhựt 6</dc:title>
  <dc:creator>Admin</dc:creator>
  <cp:lastModifiedBy>Admin</cp:lastModifiedBy>
  <cp:revision>20</cp:revision>
  <dcterms:created xsi:type="dcterms:W3CDTF">2020-04-02T18:40:42Z</dcterms:created>
  <dcterms:modified xsi:type="dcterms:W3CDTF">2020-04-04T14:53:46Z</dcterms:modified>
</cp:coreProperties>
</file>